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RX">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6492240"/>
            <a:ext cx="12188952" cy="365760"/>
          </a:xfrm>
          <a:prstGeom prst="rect">
            <a:avLst/>
          </a:prstGeom>
          <a:solidFill>
            <a:srgbClr val="1F3A93"/>
          </a:solidFill>
          <a:ln/>
        </p:spPr>
      </p:sp>
      <p:sp>
        <p:nvSpPr>
          <p:cNvPr id="3" name="Text 1"/>
          <p:cNvSpPr/>
          <p:nvPr/>
        </p:nvSpPr>
        <p:spPr>
          <a:xfrm>
            <a:off x="457200" y="6519672"/>
            <a:ext cx="8229600" cy="310896"/>
          </a:xfrm>
          <a:prstGeom prst="rect">
            <a:avLst/>
          </a:prstGeom>
          <a:noFill/>
          <a:ln/>
        </p:spPr>
        <p:txBody>
          <a:bodyPr wrap="square" rtlCol="0" anchor="ctr"/>
          <a:lstStyle/>
          <a:p>
            <a:pPr indent="0" marL="0">
              <a:buNone/>
            </a:pPr>
            <a:r>
              <a:rPr lang="en-US" sz="900" dirty="0">
                <a:solidFill>
                  <a:srgbClr val="FFFFFF"/>
                </a:solidFill>
                <a:latin typeface="Arial" pitchFamily="34" charset="0"/>
                <a:ea typeface="Arial" pitchFamily="34" charset="-122"/>
                <a:cs typeface="Arial" pitchFamily="34" charset="-120"/>
              </a:rPr>
              <a:t>Sample Organization (illustrative) · January 15, 2026 · SAMPLE DATA</a:t>
            </a:r>
            <a:endParaRPr lang="en-US" sz="900" dirty="0"/>
          </a:p>
        </p:txBody>
      </p:sp>
      <p:pic>
        <p:nvPicPr>
          <p:cNvPr id="4" name="Image 0" descr="preencoded.png">    </p:cNvPr>
          <p:cNvPicPr>
            <a:picLocks noChangeAspect="1"/>
          </p:cNvPicPr>
          <p:nvPr/>
        </p:nvPicPr>
        <p:blipFill>
          <a:blip r:embed="rId1"/>
          <a:stretch>
            <a:fillRect/>
          </a:stretch>
        </p:blipFill>
        <p:spPr>
          <a:xfrm>
            <a:off x="10424160" y="274320"/>
            <a:ext cx="1371600" cy="292608"/>
          </a:xfrm>
          <a:prstGeom prst="rect">
            <a:avLst/>
          </a:prstGeom>
        </p:spPr>
      </p:pic>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457200" y="2011680"/>
            <a:ext cx="73152" cy="1737360"/>
          </a:xfrm>
          <a:prstGeom prst="rect">
            <a:avLst/>
          </a:prstGeom>
          <a:solidFill>
            <a:srgbClr val="D94B33"/>
          </a:solidFill>
          <a:ln w="12700">
            <a:solidFill>
              <a:srgbClr val="D94B33"/>
            </a:solidFill>
            <a:prstDash val="solid"/>
          </a:ln>
        </p:spPr>
      </p:sp>
      <p:sp>
        <p:nvSpPr>
          <p:cNvPr id="3" name="Text 1"/>
          <p:cNvSpPr/>
          <p:nvPr/>
        </p:nvSpPr>
        <p:spPr>
          <a:xfrm>
            <a:off x="731520" y="1920240"/>
            <a:ext cx="10058400" cy="731520"/>
          </a:xfrm>
          <a:prstGeom prst="rect">
            <a:avLst/>
          </a:prstGeom>
          <a:noFill/>
          <a:ln/>
        </p:spPr>
        <p:txBody>
          <a:bodyPr wrap="square" rtlCol="0" anchor="ctr"/>
          <a:lstStyle/>
          <a:p>
            <a:pPr indent="0" marL="0">
              <a:buNone/>
            </a:pPr>
            <a:r>
              <a:rPr lang="en-US" sz="3400" b="1" dirty="0">
                <a:solidFill>
                  <a:srgbClr val="1F3A93"/>
                </a:solidFill>
                <a:latin typeface="Arial" pitchFamily="34" charset="0"/>
                <a:ea typeface="Arial" pitchFamily="34" charset="-122"/>
                <a:cs typeface="Arial" pitchFamily="34" charset="-120"/>
              </a:rPr>
              <a:t>Out-of-Band Communications Readiness</a:t>
            </a:r>
            <a:endParaRPr lang="en-US" sz="3400" dirty="0"/>
          </a:p>
        </p:txBody>
      </p:sp>
      <p:sp>
        <p:nvSpPr>
          <p:cNvPr id="4" name="Text 2"/>
          <p:cNvSpPr/>
          <p:nvPr/>
        </p:nvSpPr>
        <p:spPr>
          <a:xfrm>
            <a:off x="731520" y="2651760"/>
            <a:ext cx="10058400" cy="457200"/>
          </a:xfrm>
          <a:prstGeom prst="rect">
            <a:avLst/>
          </a:prstGeom>
          <a:noFill/>
          <a:ln/>
        </p:spPr>
        <p:txBody>
          <a:bodyPr wrap="square" rtlCol="0" anchor="ctr"/>
          <a:lstStyle/>
          <a:p>
            <a:pPr indent="0" marL="0">
              <a:buNone/>
            </a:pPr>
            <a:r>
              <a:rPr lang="en-US" sz="1800" dirty="0">
                <a:solidFill>
                  <a:srgbClr val="0E2A78"/>
                </a:solidFill>
                <a:latin typeface="Arial" pitchFamily="34" charset="0"/>
                <a:ea typeface="Arial" pitchFamily="34" charset="-122"/>
                <a:cs typeface="Arial" pitchFamily="34" charset="-120"/>
              </a:rPr>
              <a:t>Assessment results and 90-day action plan</a:t>
            </a:r>
            <a:endParaRPr lang="en-US" sz="1800" dirty="0"/>
          </a:p>
        </p:txBody>
      </p:sp>
      <p:sp>
        <p:nvSpPr>
          <p:cNvPr id="5" name="Text 3"/>
          <p:cNvSpPr/>
          <p:nvPr/>
        </p:nvSpPr>
        <p:spPr>
          <a:xfrm>
            <a:off x="731520" y="3200400"/>
            <a:ext cx="10058400" cy="640080"/>
          </a:xfrm>
          <a:prstGeom prst="rect">
            <a:avLst/>
          </a:prstGeom>
          <a:noFill/>
          <a:ln/>
        </p:spPr>
        <p:txBody>
          <a:bodyPr wrap="square" rtlCol="0" anchor="ctr"/>
          <a:lstStyle/>
          <a:p>
            <a:pPr indent="0" marL="0">
              <a:buNone/>
            </a:pPr>
            <a:r>
              <a:rPr lang="en-US" sz="1200" dirty="0">
                <a:solidFill>
                  <a:srgbClr val="5B6478"/>
                </a:solidFill>
                <a:latin typeface="Arial" pitchFamily="34" charset="0"/>
                <a:ea typeface="Arial" pitchFamily="34" charset="-122"/>
                <a:cs typeface="Arial" pitchFamily="34" charset="-120"/>
              </a:rPr>
              <a:t>Sample Organization (illustrative) · Financial Services</a:t>
            </a:r>
            <a:endParaRPr lang="en-US" sz="1200" dirty="0"/>
          </a:p>
          <a:p>
            <a:pPr indent="0" marL="0">
              <a:buNone/>
            </a:pPr>
            <a:r>
              <a:rPr lang="en-US" sz="1200" dirty="0">
                <a:solidFill>
                  <a:srgbClr val="5B6478"/>
                </a:solidFill>
                <a:latin typeface="Arial" pitchFamily="34" charset="0"/>
                <a:ea typeface="Arial" pitchFamily="34" charset="-122"/>
                <a:cs typeface="Arial" pitchFamily="34" charset="-120"/>
              </a:rPr>
              <a:t>Assessed January 15, 2026 · Prepared by Sample data — not a real assessment</a:t>
            </a:r>
            <a:endParaRPr lang="en-US" sz="12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EXECUTIVE SUMMARY</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Overall maturity band is an application convention applied to the average score (1.00–1.49 Improvised, 1.50–2.49 Standby, 2.50–3.49 Integrated, 3.50–4.00 Assured). The source maturity model defines levels per dimension only.</a:t>
            </a:r>
            <a:endParaRPr lang="en-US" sz="1100" dirty="0"/>
          </a:p>
        </p:txBody>
      </p:sp>
      <p:sp>
        <p:nvSpPr>
          <p:cNvPr id="4" name="Shape 2"/>
          <p:cNvSpPr/>
          <p:nvPr/>
        </p:nvSpPr>
        <p:spPr>
          <a:xfrm>
            <a:off x="457200" y="1371600"/>
            <a:ext cx="3657600" cy="1371600"/>
          </a:xfrm>
          <a:prstGeom prst="rect">
            <a:avLst/>
          </a:prstGeom>
          <a:solidFill>
            <a:srgbClr val="FFFFFF"/>
          </a:solidFill>
          <a:ln w="12700">
            <a:solidFill>
              <a:srgbClr val="DCE1EA"/>
            </a:solidFill>
            <a:prstDash val="solid"/>
          </a:ln>
        </p:spPr>
      </p:sp>
      <p:sp>
        <p:nvSpPr>
          <p:cNvPr id="5" name="Shape 3"/>
          <p:cNvSpPr/>
          <p:nvPr/>
        </p:nvSpPr>
        <p:spPr>
          <a:xfrm>
            <a:off x="457200" y="1371600"/>
            <a:ext cx="3657600" cy="45720"/>
          </a:xfrm>
          <a:prstGeom prst="rect">
            <a:avLst/>
          </a:prstGeom>
          <a:solidFill>
            <a:srgbClr val="D94B33"/>
          </a:solidFill>
          <a:ln w="12700">
            <a:solidFill>
              <a:srgbClr val="D94B33"/>
            </a:solidFill>
            <a:prstDash val="solid"/>
          </a:ln>
        </p:spPr>
      </p:sp>
      <p:sp>
        <p:nvSpPr>
          <p:cNvPr id="6" name="Text 4"/>
          <p:cNvSpPr/>
          <p:nvPr/>
        </p:nvSpPr>
        <p:spPr>
          <a:xfrm>
            <a:off x="640080" y="150876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OVERALL MATURITY</a:t>
            </a:r>
            <a:endParaRPr lang="en-US" sz="900" dirty="0"/>
          </a:p>
        </p:txBody>
      </p:sp>
      <p:sp>
        <p:nvSpPr>
          <p:cNvPr id="7" name="Text 5"/>
          <p:cNvSpPr/>
          <p:nvPr/>
        </p:nvSpPr>
        <p:spPr>
          <a:xfrm>
            <a:off x="640080" y="1783080"/>
            <a:ext cx="3291840" cy="548640"/>
          </a:xfrm>
          <a:prstGeom prst="rect">
            <a:avLst/>
          </a:prstGeom>
          <a:noFill/>
          <a:ln/>
        </p:spPr>
        <p:txBody>
          <a:bodyPr wrap="square" rtlCol="0" anchor="ctr"/>
          <a:lstStyle/>
          <a:p>
            <a:pPr indent="0" marL="0">
              <a:buNone/>
            </a:pPr>
            <a:r>
              <a:rPr lang="en-US" sz="2600" b="1" dirty="0">
                <a:solidFill>
                  <a:srgbClr val="1F3A93"/>
                </a:solidFill>
                <a:latin typeface="Arial" pitchFamily="34" charset="0"/>
                <a:ea typeface="Arial" pitchFamily="34" charset="-122"/>
                <a:cs typeface="Arial" pitchFamily="34" charset="-120"/>
              </a:rPr>
              <a:t>L2 Standby</a:t>
            </a:r>
            <a:endParaRPr lang="en-US" sz="2600" dirty="0"/>
          </a:p>
        </p:txBody>
      </p:sp>
      <p:sp>
        <p:nvSpPr>
          <p:cNvPr id="8" name="Text 6"/>
          <p:cNvSpPr/>
          <p:nvPr/>
        </p:nvSpPr>
        <p:spPr>
          <a:xfrm>
            <a:off x="640080" y="233172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Average 1.83 of 4</a:t>
            </a:r>
            <a:endParaRPr lang="en-US" sz="900" dirty="0"/>
          </a:p>
        </p:txBody>
      </p:sp>
      <p:sp>
        <p:nvSpPr>
          <p:cNvPr id="9" name="Shape 7"/>
          <p:cNvSpPr/>
          <p:nvPr/>
        </p:nvSpPr>
        <p:spPr>
          <a:xfrm>
            <a:off x="4251960" y="1371600"/>
            <a:ext cx="3657600" cy="1371600"/>
          </a:xfrm>
          <a:prstGeom prst="rect">
            <a:avLst/>
          </a:prstGeom>
          <a:solidFill>
            <a:srgbClr val="FFFFFF"/>
          </a:solidFill>
          <a:ln w="12700">
            <a:solidFill>
              <a:srgbClr val="DCE1EA"/>
            </a:solidFill>
            <a:prstDash val="solid"/>
          </a:ln>
        </p:spPr>
      </p:sp>
      <p:sp>
        <p:nvSpPr>
          <p:cNvPr id="10" name="Shape 8"/>
          <p:cNvSpPr/>
          <p:nvPr/>
        </p:nvSpPr>
        <p:spPr>
          <a:xfrm>
            <a:off x="4251960" y="1371600"/>
            <a:ext cx="3657600" cy="45720"/>
          </a:xfrm>
          <a:prstGeom prst="rect">
            <a:avLst/>
          </a:prstGeom>
          <a:solidFill>
            <a:srgbClr val="D94B33"/>
          </a:solidFill>
          <a:ln w="12700">
            <a:solidFill>
              <a:srgbClr val="D94B33"/>
            </a:solidFill>
            <a:prstDash val="solid"/>
          </a:ln>
        </p:spPr>
      </p:sp>
      <p:sp>
        <p:nvSpPr>
          <p:cNvPr id="11" name="Text 9"/>
          <p:cNvSpPr/>
          <p:nvPr/>
        </p:nvSpPr>
        <p:spPr>
          <a:xfrm>
            <a:off x="4434840" y="150876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PRIORITY GAPS</a:t>
            </a:r>
            <a:endParaRPr lang="en-US" sz="900" dirty="0"/>
          </a:p>
        </p:txBody>
      </p:sp>
      <p:sp>
        <p:nvSpPr>
          <p:cNvPr id="12" name="Text 10"/>
          <p:cNvSpPr/>
          <p:nvPr/>
        </p:nvSpPr>
        <p:spPr>
          <a:xfrm>
            <a:off x="4434840" y="1783080"/>
            <a:ext cx="3291840" cy="548640"/>
          </a:xfrm>
          <a:prstGeom prst="rect">
            <a:avLst/>
          </a:prstGeom>
          <a:noFill/>
          <a:ln/>
        </p:spPr>
        <p:txBody>
          <a:bodyPr wrap="square" rtlCol="0" anchor="ctr"/>
          <a:lstStyle/>
          <a:p>
            <a:pPr indent="0" marL="0">
              <a:buNone/>
            </a:pPr>
            <a:r>
              <a:rPr lang="en-US" sz="2600" b="1" dirty="0">
                <a:solidFill>
                  <a:srgbClr val="1F3A93"/>
                </a:solidFill>
                <a:latin typeface="Arial" pitchFamily="34" charset="0"/>
                <a:ea typeface="Arial" pitchFamily="34" charset="-122"/>
                <a:cs typeface="Arial" pitchFamily="34" charset="-120"/>
              </a:rPr>
              <a:t>5</a:t>
            </a:r>
            <a:endParaRPr lang="en-US" sz="2600" dirty="0"/>
          </a:p>
        </p:txBody>
      </p:sp>
      <p:sp>
        <p:nvSpPr>
          <p:cNvPr id="13" name="Text 11"/>
          <p:cNvSpPr/>
          <p:nvPr/>
        </p:nvSpPr>
        <p:spPr>
          <a:xfrm>
            <a:off x="4434840" y="233172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Dimensions at Level 1–2</a:t>
            </a:r>
            <a:endParaRPr lang="en-US" sz="900" dirty="0"/>
          </a:p>
        </p:txBody>
      </p:sp>
      <p:sp>
        <p:nvSpPr>
          <p:cNvPr id="14" name="Shape 12"/>
          <p:cNvSpPr/>
          <p:nvPr/>
        </p:nvSpPr>
        <p:spPr>
          <a:xfrm>
            <a:off x="8046720" y="1371600"/>
            <a:ext cx="3657600" cy="1371600"/>
          </a:xfrm>
          <a:prstGeom prst="rect">
            <a:avLst/>
          </a:prstGeom>
          <a:solidFill>
            <a:srgbClr val="FFFFFF"/>
          </a:solidFill>
          <a:ln w="12700">
            <a:solidFill>
              <a:srgbClr val="DCE1EA"/>
            </a:solidFill>
            <a:prstDash val="solid"/>
          </a:ln>
        </p:spPr>
      </p:sp>
      <p:sp>
        <p:nvSpPr>
          <p:cNvPr id="15" name="Shape 13"/>
          <p:cNvSpPr/>
          <p:nvPr/>
        </p:nvSpPr>
        <p:spPr>
          <a:xfrm>
            <a:off x="8046720" y="1371600"/>
            <a:ext cx="3657600" cy="45720"/>
          </a:xfrm>
          <a:prstGeom prst="rect">
            <a:avLst/>
          </a:prstGeom>
          <a:solidFill>
            <a:srgbClr val="D94B33"/>
          </a:solidFill>
          <a:ln w="12700">
            <a:solidFill>
              <a:srgbClr val="D94B33"/>
            </a:solidFill>
            <a:prstDash val="solid"/>
          </a:ln>
        </p:spPr>
      </p:sp>
      <p:sp>
        <p:nvSpPr>
          <p:cNvPr id="16" name="Text 14"/>
          <p:cNvSpPr/>
          <p:nvPr/>
        </p:nvSpPr>
        <p:spPr>
          <a:xfrm>
            <a:off x="8229600" y="150876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PLANNED ACTIONS</a:t>
            </a:r>
            <a:endParaRPr lang="en-US" sz="900" dirty="0"/>
          </a:p>
        </p:txBody>
      </p:sp>
      <p:sp>
        <p:nvSpPr>
          <p:cNvPr id="17" name="Text 15"/>
          <p:cNvSpPr/>
          <p:nvPr/>
        </p:nvSpPr>
        <p:spPr>
          <a:xfrm>
            <a:off x="8229600" y="1783080"/>
            <a:ext cx="3291840" cy="548640"/>
          </a:xfrm>
          <a:prstGeom prst="rect">
            <a:avLst/>
          </a:prstGeom>
          <a:noFill/>
          <a:ln/>
        </p:spPr>
        <p:txBody>
          <a:bodyPr wrap="square" rtlCol="0" anchor="ctr"/>
          <a:lstStyle/>
          <a:p>
            <a:pPr indent="0" marL="0">
              <a:buNone/>
            </a:pPr>
            <a:r>
              <a:rPr lang="en-US" sz="2600" b="1" dirty="0">
                <a:solidFill>
                  <a:srgbClr val="1F3A93"/>
                </a:solidFill>
                <a:latin typeface="Arial" pitchFamily="34" charset="0"/>
                <a:ea typeface="Arial" pitchFamily="34" charset="-122"/>
                <a:cs typeface="Arial" pitchFamily="34" charset="-120"/>
              </a:rPr>
              <a:t>6</a:t>
            </a:r>
            <a:endParaRPr lang="en-US" sz="2600" dirty="0"/>
          </a:p>
        </p:txBody>
      </p:sp>
      <p:sp>
        <p:nvSpPr>
          <p:cNvPr id="18" name="Text 16"/>
          <p:cNvSpPr/>
          <p:nvPr/>
        </p:nvSpPr>
        <p:spPr>
          <a:xfrm>
            <a:off x="8229600" y="233172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5 high priority</a:t>
            </a:r>
            <a:endParaRPr lang="en-US" sz="900" dirty="0"/>
          </a:p>
        </p:txBody>
      </p:sp>
      <p:sp>
        <p:nvSpPr>
          <p:cNvPr id="19" name="Text 17"/>
          <p:cNvSpPr/>
          <p:nvPr/>
        </p:nvSpPr>
        <p:spPr>
          <a:xfrm>
            <a:off x="457200" y="3017520"/>
            <a:ext cx="5486400" cy="365760"/>
          </a:xfrm>
          <a:prstGeom prst="rect">
            <a:avLst/>
          </a:prstGeom>
          <a:noFill/>
          <a:ln/>
        </p:spPr>
        <p:txBody>
          <a:bodyPr wrap="square" rtlCol="0" anchor="ctr"/>
          <a:lstStyle/>
          <a:p>
            <a:pPr indent="0" marL="0">
              <a:buNone/>
            </a:pPr>
            <a:r>
              <a:rPr lang="en-US" sz="1400" b="1" dirty="0">
                <a:solidFill>
                  <a:srgbClr val="1F3A93"/>
                </a:solidFill>
                <a:latin typeface="Arial" pitchFamily="34" charset="0"/>
                <a:ea typeface="Arial" pitchFamily="34" charset="-122"/>
                <a:cs typeface="Arial" pitchFamily="34" charset="-120"/>
              </a:rPr>
              <a:t>Top priorities</a:t>
            </a:r>
            <a:endParaRPr lang="en-US" sz="1400" dirty="0"/>
          </a:p>
        </p:txBody>
      </p:sp>
      <p:sp>
        <p:nvSpPr>
          <p:cNvPr id="20" name="Text 18"/>
          <p:cNvSpPr/>
          <p:nvPr/>
        </p:nvSpPr>
        <p:spPr>
          <a:xfrm>
            <a:off x="457200" y="3383280"/>
            <a:ext cx="6949440" cy="2651760"/>
          </a:xfrm>
          <a:prstGeom prst="rect">
            <a:avLst/>
          </a:prstGeom>
          <a:noFill/>
          <a:ln/>
        </p:spPr>
        <p:txBody>
          <a:bodyPr wrap="square" rtlCol="0" anchor="t"/>
          <a:lstStyle/>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Activation &amp; Access (L1) — Create and maintain a role-owned contact roster and a documented fallback activation procedure.</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Record Continuity (L1) — Agree an authoritative incident record and a decision capture process for out-of-band work.</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Independence from Affected Systems (L2) — Separate response mail, chat, and meetings from corporate systems and validate that access does not depend on corporate identity.</a:t>
            </a:r>
            <a:endParaRPr lang="en-US" sz="1100" dirty="0"/>
          </a:p>
        </p:txBody>
      </p:sp>
      <p:sp>
        <p:nvSpPr>
          <p:cNvPr id="21" name="Text 19"/>
          <p:cNvSpPr/>
          <p:nvPr/>
        </p:nvSpPr>
        <p:spPr>
          <a:xfrm>
            <a:off x="7772400" y="3017520"/>
            <a:ext cx="3931920" cy="365760"/>
          </a:xfrm>
          <a:prstGeom prst="rect">
            <a:avLst/>
          </a:prstGeom>
          <a:noFill/>
          <a:ln/>
        </p:spPr>
        <p:txBody>
          <a:bodyPr wrap="square" rtlCol="0" anchor="ctr"/>
          <a:lstStyle/>
          <a:p>
            <a:pPr indent="0" marL="0">
              <a:buNone/>
            </a:pPr>
            <a:r>
              <a:rPr lang="en-US" sz="1400" b="1" dirty="0">
                <a:solidFill>
                  <a:srgbClr val="1F3A93"/>
                </a:solidFill>
                <a:latin typeface="Arial" pitchFamily="34" charset="0"/>
                <a:ea typeface="Arial" pitchFamily="34" charset="-122"/>
                <a:cs typeface="Arial" pitchFamily="34" charset="-120"/>
              </a:rPr>
              <a:t>Executive asks</a:t>
            </a:r>
            <a:endParaRPr lang="en-US" sz="1400" dirty="0"/>
          </a:p>
        </p:txBody>
      </p:sp>
      <p:sp>
        <p:nvSpPr>
          <p:cNvPr id="22" name="Text 20"/>
          <p:cNvSpPr/>
          <p:nvPr/>
        </p:nvSpPr>
        <p:spPr>
          <a:xfrm>
            <a:off x="7772400" y="3383280"/>
            <a:ext cx="3931920" cy="2651760"/>
          </a:xfrm>
          <a:prstGeom prst="rect">
            <a:avLst/>
          </a:prstGeom>
          <a:noFill/>
          <a:ln/>
        </p:spPr>
        <p:txBody>
          <a:bodyPr wrap="square" rtlCol="0" anchor="t"/>
          <a:lstStyle/>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Require each function to name primary and backup responders.</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Designate the authoritative incident record.</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Fund and approve an identity-independent response environment.</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Approve the legal workstream model and outside counsel participation.</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Require participation from each function and at least one executive.</a:t>
            </a:r>
            <a:endParaRPr lang="en-US" sz="11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MATURITY BY DIMENSION</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Filled = current level · outlined = target level</a:t>
            </a:r>
            <a:endParaRPr lang="en-US" sz="1100" dirty="0"/>
          </a:p>
        </p:txBody>
      </p:sp>
      <p:sp>
        <p:nvSpPr>
          <p:cNvPr id="4" name="Text 2"/>
          <p:cNvSpPr/>
          <p:nvPr/>
        </p:nvSpPr>
        <p:spPr>
          <a:xfrm>
            <a:off x="457200" y="137160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Independence from Affected Systems</a:t>
            </a:r>
            <a:endParaRPr lang="en-US" sz="1200" dirty="0"/>
          </a:p>
        </p:txBody>
      </p:sp>
      <p:sp>
        <p:nvSpPr>
          <p:cNvPr id="5" name="Shape 3"/>
          <p:cNvSpPr/>
          <p:nvPr/>
        </p:nvSpPr>
        <p:spPr>
          <a:xfrm>
            <a:off x="4206240" y="1463040"/>
            <a:ext cx="1508760" cy="274320"/>
          </a:xfrm>
          <a:prstGeom prst="rect">
            <a:avLst/>
          </a:prstGeom>
          <a:solidFill>
            <a:srgbClr val="8EA0C8"/>
          </a:solidFill>
          <a:ln w="12700">
            <a:solidFill>
              <a:srgbClr val="1F3A93"/>
            </a:solidFill>
            <a:prstDash val="solid"/>
          </a:ln>
        </p:spPr>
      </p:sp>
      <p:sp>
        <p:nvSpPr>
          <p:cNvPr id="6" name="Text 4"/>
          <p:cNvSpPr/>
          <p:nvPr/>
        </p:nvSpPr>
        <p:spPr>
          <a:xfrm>
            <a:off x="42062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1 · Improvised</a:t>
            </a:r>
            <a:endParaRPr lang="en-US" sz="800" dirty="0"/>
          </a:p>
        </p:txBody>
      </p:sp>
      <p:sp>
        <p:nvSpPr>
          <p:cNvPr id="7" name="Shape 5"/>
          <p:cNvSpPr/>
          <p:nvPr/>
        </p:nvSpPr>
        <p:spPr>
          <a:xfrm>
            <a:off x="5806440" y="1463040"/>
            <a:ext cx="1508760" cy="274320"/>
          </a:xfrm>
          <a:prstGeom prst="rect">
            <a:avLst/>
          </a:prstGeom>
          <a:solidFill>
            <a:srgbClr val="8EA0C8"/>
          </a:solidFill>
          <a:ln w="12700">
            <a:solidFill>
              <a:srgbClr val="1F3A93"/>
            </a:solidFill>
            <a:prstDash val="solid"/>
          </a:ln>
        </p:spPr>
      </p:sp>
      <p:sp>
        <p:nvSpPr>
          <p:cNvPr id="8" name="Text 6"/>
          <p:cNvSpPr/>
          <p:nvPr/>
        </p:nvSpPr>
        <p:spPr>
          <a:xfrm>
            <a:off x="58064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2 · Standby</a:t>
            </a:r>
            <a:endParaRPr lang="en-US" sz="800" dirty="0"/>
          </a:p>
        </p:txBody>
      </p:sp>
      <p:sp>
        <p:nvSpPr>
          <p:cNvPr id="9" name="Shape 7"/>
          <p:cNvSpPr/>
          <p:nvPr/>
        </p:nvSpPr>
        <p:spPr>
          <a:xfrm>
            <a:off x="7406640" y="1463040"/>
            <a:ext cx="1508760" cy="274320"/>
          </a:xfrm>
          <a:prstGeom prst="rect">
            <a:avLst/>
          </a:prstGeom>
          <a:solidFill>
            <a:srgbClr val="EEF1F6"/>
          </a:solidFill>
          <a:ln w="12700">
            <a:solidFill>
              <a:srgbClr val="D94B33"/>
            </a:solidFill>
            <a:prstDash val="dash"/>
          </a:ln>
        </p:spPr>
      </p:sp>
      <p:sp>
        <p:nvSpPr>
          <p:cNvPr id="10" name="Text 8"/>
          <p:cNvSpPr/>
          <p:nvPr/>
        </p:nvSpPr>
        <p:spPr>
          <a:xfrm>
            <a:off x="74066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3 · Integrated</a:t>
            </a:r>
            <a:endParaRPr lang="en-US" sz="800" dirty="0"/>
          </a:p>
        </p:txBody>
      </p:sp>
      <p:sp>
        <p:nvSpPr>
          <p:cNvPr id="11" name="Shape 9"/>
          <p:cNvSpPr/>
          <p:nvPr/>
        </p:nvSpPr>
        <p:spPr>
          <a:xfrm>
            <a:off x="9006840" y="1463040"/>
            <a:ext cx="1508760" cy="274320"/>
          </a:xfrm>
          <a:prstGeom prst="rect">
            <a:avLst/>
          </a:prstGeom>
          <a:solidFill>
            <a:srgbClr val="EEF1F6"/>
          </a:solidFill>
          <a:ln w="12700">
            <a:solidFill>
              <a:srgbClr val="EEF1F6"/>
            </a:solidFill>
            <a:prstDash val="solid"/>
          </a:ln>
        </p:spPr>
      </p:sp>
      <p:sp>
        <p:nvSpPr>
          <p:cNvPr id="12" name="Text 10"/>
          <p:cNvSpPr/>
          <p:nvPr/>
        </p:nvSpPr>
        <p:spPr>
          <a:xfrm>
            <a:off x="90068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4 · Assured</a:t>
            </a:r>
            <a:endParaRPr lang="en-US" sz="800" dirty="0"/>
          </a:p>
        </p:txBody>
      </p:sp>
      <p:sp>
        <p:nvSpPr>
          <p:cNvPr id="13" name="Text 11"/>
          <p:cNvSpPr/>
          <p:nvPr/>
        </p:nvSpPr>
        <p:spPr>
          <a:xfrm>
            <a:off x="10698480" y="137160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2 → 3</a:t>
            </a:r>
            <a:endParaRPr lang="en-US" sz="1400" dirty="0"/>
          </a:p>
        </p:txBody>
      </p:sp>
      <p:sp>
        <p:nvSpPr>
          <p:cNvPr id="14" name="Text 12"/>
          <p:cNvSpPr/>
          <p:nvPr/>
        </p:nvSpPr>
        <p:spPr>
          <a:xfrm>
            <a:off x="457200" y="214884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Activation &amp; Access</a:t>
            </a:r>
            <a:endParaRPr lang="en-US" sz="1200" dirty="0"/>
          </a:p>
        </p:txBody>
      </p:sp>
      <p:sp>
        <p:nvSpPr>
          <p:cNvPr id="15" name="Shape 13"/>
          <p:cNvSpPr/>
          <p:nvPr/>
        </p:nvSpPr>
        <p:spPr>
          <a:xfrm>
            <a:off x="4206240" y="2240280"/>
            <a:ext cx="1508760" cy="274320"/>
          </a:xfrm>
          <a:prstGeom prst="rect">
            <a:avLst/>
          </a:prstGeom>
          <a:solidFill>
            <a:srgbClr val="8EA0C8"/>
          </a:solidFill>
          <a:ln w="12700">
            <a:solidFill>
              <a:srgbClr val="1F3A93"/>
            </a:solidFill>
            <a:prstDash val="solid"/>
          </a:ln>
        </p:spPr>
      </p:sp>
      <p:sp>
        <p:nvSpPr>
          <p:cNvPr id="16" name="Shape 14"/>
          <p:cNvSpPr/>
          <p:nvPr/>
        </p:nvSpPr>
        <p:spPr>
          <a:xfrm>
            <a:off x="5806440" y="2240280"/>
            <a:ext cx="1508760" cy="274320"/>
          </a:xfrm>
          <a:prstGeom prst="rect">
            <a:avLst/>
          </a:prstGeom>
          <a:solidFill>
            <a:srgbClr val="EEF1F6"/>
          </a:solidFill>
          <a:ln w="12700">
            <a:solidFill>
              <a:srgbClr val="D94B33"/>
            </a:solidFill>
            <a:prstDash val="dash"/>
          </a:ln>
        </p:spPr>
      </p:sp>
      <p:sp>
        <p:nvSpPr>
          <p:cNvPr id="17" name="Shape 15"/>
          <p:cNvSpPr/>
          <p:nvPr/>
        </p:nvSpPr>
        <p:spPr>
          <a:xfrm>
            <a:off x="7406640" y="2240280"/>
            <a:ext cx="1508760" cy="274320"/>
          </a:xfrm>
          <a:prstGeom prst="rect">
            <a:avLst/>
          </a:prstGeom>
          <a:solidFill>
            <a:srgbClr val="EEF1F6"/>
          </a:solidFill>
          <a:ln w="12700">
            <a:solidFill>
              <a:srgbClr val="EEF1F6"/>
            </a:solidFill>
            <a:prstDash val="solid"/>
          </a:ln>
        </p:spPr>
      </p:sp>
      <p:sp>
        <p:nvSpPr>
          <p:cNvPr id="18" name="Shape 16"/>
          <p:cNvSpPr/>
          <p:nvPr/>
        </p:nvSpPr>
        <p:spPr>
          <a:xfrm>
            <a:off x="9006840" y="2240280"/>
            <a:ext cx="1508760" cy="274320"/>
          </a:xfrm>
          <a:prstGeom prst="rect">
            <a:avLst/>
          </a:prstGeom>
          <a:solidFill>
            <a:srgbClr val="EEF1F6"/>
          </a:solidFill>
          <a:ln w="12700">
            <a:solidFill>
              <a:srgbClr val="EEF1F6"/>
            </a:solidFill>
            <a:prstDash val="solid"/>
          </a:ln>
        </p:spPr>
      </p:sp>
      <p:sp>
        <p:nvSpPr>
          <p:cNvPr id="19" name="Text 17"/>
          <p:cNvSpPr/>
          <p:nvPr/>
        </p:nvSpPr>
        <p:spPr>
          <a:xfrm>
            <a:off x="10698480" y="214884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1 → 2</a:t>
            </a:r>
            <a:endParaRPr lang="en-US" sz="1400" dirty="0"/>
          </a:p>
        </p:txBody>
      </p:sp>
      <p:sp>
        <p:nvSpPr>
          <p:cNvPr id="20" name="Text 18"/>
          <p:cNvSpPr/>
          <p:nvPr/>
        </p:nvSpPr>
        <p:spPr>
          <a:xfrm>
            <a:off x="457200" y="292608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Privileged Collaboration</a:t>
            </a:r>
            <a:endParaRPr lang="en-US" sz="1200" dirty="0"/>
          </a:p>
        </p:txBody>
      </p:sp>
      <p:sp>
        <p:nvSpPr>
          <p:cNvPr id="21" name="Shape 19"/>
          <p:cNvSpPr/>
          <p:nvPr/>
        </p:nvSpPr>
        <p:spPr>
          <a:xfrm>
            <a:off x="4206240" y="3017520"/>
            <a:ext cx="1508760" cy="274320"/>
          </a:xfrm>
          <a:prstGeom prst="rect">
            <a:avLst/>
          </a:prstGeom>
          <a:solidFill>
            <a:srgbClr val="8EA0C8"/>
          </a:solidFill>
          <a:ln w="12700">
            <a:solidFill>
              <a:srgbClr val="1F3A93"/>
            </a:solidFill>
            <a:prstDash val="solid"/>
          </a:ln>
        </p:spPr>
      </p:sp>
      <p:sp>
        <p:nvSpPr>
          <p:cNvPr id="22" name="Shape 20"/>
          <p:cNvSpPr/>
          <p:nvPr/>
        </p:nvSpPr>
        <p:spPr>
          <a:xfrm>
            <a:off x="5806440" y="3017520"/>
            <a:ext cx="1508760" cy="274320"/>
          </a:xfrm>
          <a:prstGeom prst="rect">
            <a:avLst/>
          </a:prstGeom>
          <a:solidFill>
            <a:srgbClr val="8EA0C8"/>
          </a:solidFill>
          <a:ln w="12700">
            <a:solidFill>
              <a:srgbClr val="1F3A93"/>
            </a:solidFill>
            <a:prstDash val="solid"/>
          </a:ln>
        </p:spPr>
      </p:sp>
      <p:sp>
        <p:nvSpPr>
          <p:cNvPr id="23" name="Shape 21"/>
          <p:cNvSpPr/>
          <p:nvPr/>
        </p:nvSpPr>
        <p:spPr>
          <a:xfrm>
            <a:off x="7406640" y="3017520"/>
            <a:ext cx="1508760" cy="274320"/>
          </a:xfrm>
          <a:prstGeom prst="rect">
            <a:avLst/>
          </a:prstGeom>
          <a:solidFill>
            <a:srgbClr val="EEF1F6"/>
          </a:solidFill>
          <a:ln w="12700">
            <a:solidFill>
              <a:srgbClr val="D94B33"/>
            </a:solidFill>
            <a:prstDash val="dash"/>
          </a:ln>
        </p:spPr>
      </p:sp>
      <p:sp>
        <p:nvSpPr>
          <p:cNvPr id="24" name="Shape 22"/>
          <p:cNvSpPr/>
          <p:nvPr/>
        </p:nvSpPr>
        <p:spPr>
          <a:xfrm>
            <a:off x="9006840" y="3017520"/>
            <a:ext cx="1508760" cy="274320"/>
          </a:xfrm>
          <a:prstGeom prst="rect">
            <a:avLst/>
          </a:prstGeom>
          <a:solidFill>
            <a:srgbClr val="EEF1F6"/>
          </a:solidFill>
          <a:ln w="12700">
            <a:solidFill>
              <a:srgbClr val="EEF1F6"/>
            </a:solidFill>
            <a:prstDash val="solid"/>
          </a:ln>
        </p:spPr>
      </p:sp>
      <p:sp>
        <p:nvSpPr>
          <p:cNvPr id="25" name="Text 23"/>
          <p:cNvSpPr/>
          <p:nvPr/>
        </p:nvSpPr>
        <p:spPr>
          <a:xfrm>
            <a:off x="10698480" y="292608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2 → 3</a:t>
            </a:r>
            <a:endParaRPr lang="en-US" sz="1400" dirty="0"/>
          </a:p>
        </p:txBody>
      </p:sp>
      <p:sp>
        <p:nvSpPr>
          <p:cNvPr id="26" name="Text 24"/>
          <p:cNvSpPr/>
          <p:nvPr/>
        </p:nvSpPr>
        <p:spPr>
          <a:xfrm>
            <a:off x="457200" y="370332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Executive Command</a:t>
            </a:r>
            <a:endParaRPr lang="en-US" sz="1200" dirty="0"/>
          </a:p>
        </p:txBody>
      </p:sp>
      <p:sp>
        <p:nvSpPr>
          <p:cNvPr id="27" name="Shape 25"/>
          <p:cNvSpPr/>
          <p:nvPr/>
        </p:nvSpPr>
        <p:spPr>
          <a:xfrm>
            <a:off x="4206240" y="3794760"/>
            <a:ext cx="1508760" cy="274320"/>
          </a:xfrm>
          <a:prstGeom prst="rect">
            <a:avLst/>
          </a:prstGeom>
          <a:solidFill>
            <a:srgbClr val="1F3A93"/>
          </a:solidFill>
          <a:ln w="12700">
            <a:solidFill>
              <a:srgbClr val="1F3A93"/>
            </a:solidFill>
            <a:prstDash val="solid"/>
          </a:ln>
        </p:spPr>
      </p:sp>
      <p:sp>
        <p:nvSpPr>
          <p:cNvPr id="28" name="Shape 26"/>
          <p:cNvSpPr/>
          <p:nvPr/>
        </p:nvSpPr>
        <p:spPr>
          <a:xfrm>
            <a:off x="5806440" y="3794760"/>
            <a:ext cx="1508760" cy="274320"/>
          </a:xfrm>
          <a:prstGeom prst="rect">
            <a:avLst/>
          </a:prstGeom>
          <a:solidFill>
            <a:srgbClr val="1F3A93"/>
          </a:solidFill>
          <a:ln w="12700">
            <a:solidFill>
              <a:srgbClr val="1F3A93"/>
            </a:solidFill>
            <a:prstDash val="solid"/>
          </a:ln>
        </p:spPr>
      </p:sp>
      <p:sp>
        <p:nvSpPr>
          <p:cNvPr id="29" name="Shape 27"/>
          <p:cNvSpPr/>
          <p:nvPr/>
        </p:nvSpPr>
        <p:spPr>
          <a:xfrm>
            <a:off x="7406640" y="3794760"/>
            <a:ext cx="1508760" cy="274320"/>
          </a:xfrm>
          <a:prstGeom prst="rect">
            <a:avLst/>
          </a:prstGeom>
          <a:solidFill>
            <a:srgbClr val="1F3A93"/>
          </a:solidFill>
          <a:ln w="12700">
            <a:solidFill>
              <a:srgbClr val="1F3A93"/>
            </a:solidFill>
            <a:prstDash val="solid"/>
          </a:ln>
        </p:spPr>
      </p:sp>
      <p:sp>
        <p:nvSpPr>
          <p:cNvPr id="30" name="Shape 28"/>
          <p:cNvSpPr/>
          <p:nvPr/>
        </p:nvSpPr>
        <p:spPr>
          <a:xfrm>
            <a:off x="9006840" y="3794760"/>
            <a:ext cx="1508760" cy="274320"/>
          </a:xfrm>
          <a:prstGeom prst="rect">
            <a:avLst/>
          </a:prstGeom>
          <a:solidFill>
            <a:srgbClr val="EEF1F6"/>
          </a:solidFill>
          <a:ln w="12700">
            <a:solidFill>
              <a:srgbClr val="D94B33"/>
            </a:solidFill>
            <a:prstDash val="dash"/>
          </a:ln>
        </p:spPr>
      </p:sp>
      <p:sp>
        <p:nvSpPr>
          <p:cNvPr id="31" name="Text 29"/>
          <p:cNvSpPr/>
          <p:nvPr/>
        </p:nvSpPr>
        <p:spPr>
          <a:xfrm>
            <a:off x="10698480" y="370332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3 → 4</a:t>
            </a:r>
            <a:endParaRPr lang="en-US" sz="1400" dirty="0"/>
          </a:p>
        </p:txBody>
      </p:sp>
      <p:sp>
        <p:nvSpPr>
          <p:cNvPr id="32" name="Text 30"/>
          <p:cNvSpPr/>
          <p:nvPr/>
        </p:nvSpPr>
        <p:spPr>
          <a:xfrm>
            <a:off x="457200" y="448056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Record Continuity</a:t>
            </a:r>
            <a:endParaRPr lang="en-US" sz="1200" dirty="0"/>
          </a:p>
        </p:txBody>
      </p:sp>
      <p:sp>
        <p:nvSpPr>
          <p:cNvPr id="33" name="Shape 31"/>
          <p:cNvSpPr/>
          <p:nvPr/>
        </p:nvSpPr>
        <p:spPr>
          <a:xfrm>
            <a:off x="4206240" y="4572000"/>
            <a:ext cx="1508760" cy="274320"/>
          </a:xfrm>
          <a:prstGeom prst="rect">
            <a:avLst/>
          </a:prstGeom>
          <a:solidFill>
            <a:srgbClr val="8EA0C8"/>
          </a:solidFill>
          <a:ln w="12700">
            <a:solidFill>
              <a:srgbClr val="1F3A93"/>
            </a:solidFill>
            <a:prstDash val="solid"/>
          </a:ln>
        </p:spPr>
      </p:sp>
      <p:sp>
        <p:nvSpPr>
          <p:cNvPr id="34" name="Shape 32"/>
          <p:cNvSpPr/>
          <p:nvPr/>
        </p:nvSpPr>
        <p:spPr>
          <a:xfrm>
            <a:off x="5806440" y="4572000"/>
            <a:ext cx="1508760" cy="274320"/>
          </a:xfrm>
          <a:prstGeom prst="rect">
            <a:avLst/>
          </a:prstGeom>
          <a:solidFill>
            <a:srgbClr val="EEF1F6"/>
          </a:solidFill>
          <a:ln w="12700">
            <a:solidFill>
              <a:srgbClr val="D94B33"/>
            </a:solidFill>
            <a:prstDash val="dash"/>
          </a:ln>
        </p:spPr>
      </p:sp>
      <p:sp>
        <p:nvSpPr>
          <p:cNvPr id="35" name="Shape 33"/>
          <p:cNvSpPr/>
          <p:nvPr/>
        </p:nvSpPr>
        <p:spPr>
          <a:xfrm>
            <a:off x="7406640" y="4572000"/>
            <a:ext cx="1508760" cy="274320"/>
          </a:xfrm>
          <a:prstGeom prst="rect">
            <a:avLst/>
          </a:prstGeom>
          <a:solidFill>
            <a:srgbClr val="EEF1F6"/>
          </a:solidFill>
          <a:ln w="12700">
            <a:solidFill>
              <a:srgbClr val="EEF1F6"/>
            </a:solidFill>
            <a:prstDash val="solid"/>
          </a:ln>
        </p:spPr>
      </p:sp>
      <p:sp>
        <p:nvSpPr>
          <p:cNvPr id="36" name="Shape 34"/>
          <p:cNvSpPr/>
          <p:nvPr/>
        </p:nvSpPr>
        <p:spPr>
          <a:xfrm>
            <a:off x="9006840" y="4572000"/>
            <a:ext cx="1508760" cy="274320"/>
          </a:xfrm>
          <a:prstGeom prst="rect">
            <a:avLst/>
          </a:prstGeom>
          <a:solidFill>
            <a:srgbClr val="EEF1F6"/>
          </a:solidFill>
          <a:ln w="12700">
            <a:solidFill>
              <a:srgbClr val="EEF1F6"/>
            </a:solidFill>
            <a:prstDash val="solid"/>
          </a:ln>
        </p:spPr>
      </p:sp>
      <p:sp>
        <p:nvSpPr>
          <p:cNvPr id="37" name="Text 35"/>
          <p:cNvSpPr/>
          <p:nvPr/>
        </p:nvSpPr>
        <p:spPr>
          <a:xfrm>
            <a:off x="10698480" y="448056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1 → 2</a:t>
            </a:r>
            <a:endParaRPr lang="en-US" sz="1400" dirty="0"/>
          </a:p>
        </p:txBody>
      </p:sp>
      <p:sp>
        <p:nvSpPr>
          <p:cNvPr id="38" name="Text 36"/>
          <p:cNvSpPr/>
          <p:nvPr/>
        </p:nvSpPr>
        <p:spPr>
          <a:xfrm>
            <a:off x="457200" y="525780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Rehearsal &amp; Readiness</a:t>
            </a:r>
            <a:endParaRPr lang="en-US" sz="1200" dirty="0"/>
          </a:p>
        </p:txBody>
      </p:sp>
      <p:sp>
        <p:nvSpPr>
          <p:cNvPr id="39" name="Shape 37"/>
          <p:cNvSpPr/>
          <p:nvPr/>
        </p:nvSpPr>
        <p:spPr>
          <a:xfrm>
            <a:off x="4206240" y="5349240"/>
            <a:ext cx="1508760" cy="274320"/>
          </a:xfrm>
          <a:prstGeom prst="rect">
            <a:avLst/>
          </a:prstGeom>
          <a:solidFill>
            <a:srgbClr val="8EA0C8"/>
          </a:solidFill>
          <a:ln w="12700">
            <a:solidFill>
              <a:srgbClr val="1F3A93"/>
            </a:solidFill>
            <a:prstDash val="solid"/>
          </a:ln>
        </p:spPr>
      </p:sp>
      <p:sp>
        <p:nvSpPr>
          <p:cNvPr id="40" name="Shape 38"/>
          <p:cNvSpPr/>
          <p:nvPr/>
        </p:nvSpPr>
        <p:spPr>
          <a:xfrm>
            <a:off x="5806440" y="5349240"/>
            <a:ext cx="1508760" cy="274320"/>
          </a:xfrm>
          <a:prstGeom prst="rect">
            <a:avLst/>
          </a:prstGeom>
          <a:solidFill>
            <a:srgbClr val="8EA0C8"/>
          </a:solidFill>
          <a:ln w="12700">
            <a:solidFill>
              <a:srgbClr val="1F3A93"/>
            </a:solidFill>
            <a:prstDash val="solid"/>
          </a:ln>
        </p:spPr>
      </p:sp>
      <p:sp>
        <p:nvSpPr>
          <p:cNvPr id="41" name="Shape 39"/>
          <p:cNvSpPr/>
          <p:nvPr/>
        </p:nvSpPr>
        <p:spPr>
          <a:xfrm>
            <a:off x="7406640" y="5349240"/>
            <a:ext cx="1508760" cy="274320"/>
          </a:xfrm>
          <a:prstGeom prst="rect">
            <a:avLst/>
          </a:prstGeom>
          <a:solidFill>
            <a:srgbClr val="EEF1F6"/>
          </a:solidFill>
          <a:ln w="12700">
            <a:solidFill>
              <a:srgbClr val="D94B33"/>
            </a:solidFill>
            <a:prstDash val="dash"/>
          </a:ln>
        </p:spPr>
      </p:sp>
      <p:sp>
        <p:nvSpPr>
          <p:cNvPr id="42" name="Shape 40"/>
          <p:cNvSpPr/>
          <p:nvPr/>
        </p:nvSpPr>
        <p:spPr>
          <a:xfrm>
            <a:off x="9006840" y="5349240"/>
            <a:ext cx="1508760" cy="274320"/>
          </a:xfrm>
          <a:prstGeom prst="rect">
            <a:avLst/>
          </a:prstGeom>
          <a:solidFill>
            <a:srgbClr val="EEF1F6"/>
          </a:solidFill>
          <a:ln w="12700">
            <a:solidFill>
              <a:srgbClr val="EEF1F6"/>
            </a:solidFill>
            <a:prstDash val="solid"/>
          </a:ln>
        </p:spPr>
      </p:sp>
      <p:sp>
        <p:nvSpPr>
          <p:cNvPr id="43" name="Text 41"/>
          <p:cNvSpPr/>
          <p:nvPr/>
        </p:nvSpPr>
        <p:spPr>
          <a:xfrm>
            <a:off x="10698480" y="525780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2 → 3</a:t>
            </a:r>
            <a:endParaRPr lang="en-US" sz="14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FINDINGS — WEAKEST FIRST</a:t>
            </a:r>
            <a:endParaRPr lang="en-US" sz="2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11247120" cy="914400"/>
        </p:xfrm>
        <a:graphic>
          <a:graphicData uri="http://schemas.openxmlformats.org/drawingml/2006/table">
            <a:tbl>
              <a:tblPr/>
              <a:tblGrid>
                <a:gridCol w="2377440"/>
                <a:gridCol w="1280160"/>
                <a:gridCol w="3749040"/>
                <a:gridCol w="384048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Level</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Risk</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Next </a:t>
                      </a:r>
                      <a:pPr indent="0" marL="0">
                        <a:buNone/>
                      </a:pPr>
                      <a:r>
                        <a:rPr lang="en-US" sz="1000" b="1" dirty="0">
                          <a:solidFill>
                            <a:srgbClr val="FFFFFF"/>
                          </a:solidFill>
                          <a:latin typeface="Arial" pitchFamily="34" charset="0"/>
                          <a:ea typeface="Arial" pitchFamily="34" charset="-122"/>
                          <a:cs typeface="Arial" pitchFamily="34" charset="-120"/>
                        </a:rPr>
                        <a:t>step</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Activation </a:t>
                      </a:r>
                      <a:pPr indent="0" marL="0">
                        <a:buNone/>
                      </a:pPr>
                      <a:r>
                        <a:rPr lang="en-US" sz="900" b="1" dirty="0">
                          <a:solidFill>
                            <a:srgbClr val="1F3A93"/>
                          </a:solidFill>
                          <a:latin typeface="Arial" pitchFamily="34" charset="0"/>
                          <a:ea typeface="Arial" pitchFamily="34" charset="-122"/>
                          <a:cs typeface="Arial" pitchFamily="34" charset="-120"/>
                        </a:rPr>
                        <a:t>&amp; </a:t>
                      </a:r>
                      <a:pPr indent="0" marL="0">
                        <a:buNone/>
                      </a:pPr>
                      <a:r>
                        <a:rPr lang="en-US" sz="900" b="1" dirty="0">
                          <a:solidFill>
                            <a:srgbClr val="1F3A93"/>
                          </a:solidFill>
                          <a:latin typeface="Arial" pitchFamily="34" charset="0"/>
                          <a:ea typeface="Arial" pitchFamily="34" charset="-122"/>
                          <a:cs typeface="Arial" pitchFamily="34" charset="-120"/>
                        </a:rPr>
                        <a:t>Access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L1 </a:t>
                      </a:r>
                      <a:pPr indent="0" marL="0">
                        <a:buNone/>
                      </a:pPr>
                      <a:r>
                        <a:rPr lang="en-US" sz="900" dirty="0">
                          <a:solidFill>
                            <a:srgbClr val="D94B33"/>
                          </a:solidFill>
                          <a:latin typeface="Arial" pitchFamily="34" charset="0"/>
                          <a:ea typeface="Arial" pitchFamily="34" charset="-122"/>
                          <a:cs typeface="Arial" pitchFamily="34" charset="-120"/>
                        </a:rPr>
                        <a:t>Improvised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Delays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reaching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communications, </a:t>
                      </a:r>
                      <a:pPr indent="0" marL="0">
                        <a:buNone/>
                      </a:pPr>
                      <a:r>
                        <a:rPr lang="en-US" sz="900" dirty="0">
                          <a:solidFill>
                            <a:srgbClr val="1A2233"/>
                          </a:solidFill>
                          <a:latin typeface="Arial" pitchFamily="34" charset="0"/>
                          <a:ea typeface="Arial" pitchFamily="34" charset="-122"/>
                          <a:cs typeface="Arial" pitchFamily="34" charset="-120"/>
                        </a:rPr>
                        <a:t>executives,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partners </a:t>
                      </a:r>
                      <a:pPr indent="0" marL="0">
                        <a:buNone/>
                      </a:pPr>
                      <a:r>
                        <a:rPr lang="en-US" sz="900" dirty="0">
                          <a:solidFill>
                            <a:srgbClr val="1A2233"/>
                          </a:solidFill>
                          <a:latin typeface="Arial" pitchFamily="34" charset="0"/>
                          <a:ea typeface="Arial" pitchFamily="34" charset="-122"/>
                          <a:cs typeface="Arial" pitchFamily="34" charset="-120"/>
                        </a:rPr>
                        <a:t>slow </a:t>
                      </a:r>
                      <a:pPr indent="0" marL="0">
                        <a:buNone/>
                      </a:pPr>
                      <a:r>
                        <a:rPr lang="en-US" sz="900" dirty="0">
                          <a:solidFill>
                            <a:srgbClr val="1A2233"/>
                          </a:solidFill>
                          <a:latin typeface="Arial" pitchFamily="34" charset="0"/>
                          <a:ea typeface="Arial" pitchFamily="34" charset="-122"/>
                          <a:cs typeface="Arial" pitchFamily="34" charset="-120"/>
                        </a:rPr>
                        <a:t>every </a:t>
                      </a:r>
                      <a:pPr indent="0" marL="0">
                        <a:buNone/>
                      </a:pPr>
                      <a:r>
                        <a:rPr lang="en-US" sz="900" dirty="0">
                          <a:solidFill>
                            <a:srgbClr val="1A2233"/>
                          </a:solidFill>
                          <a:latin typeface="Arial" pitchFamily="34" charset="0"/>
                          <a:ea typeface="Arial" pitchFamily="34" charset="-122"/>
                          <a:cs typeface="Arial" pitchFamily="34" charset="-120"/>
                        </a:rPr>
                        <a:t>downstream </a:t>
                      </a:r>
                      <a:pPr indent="0" marL="0">
                        <a:buNone/>
                      </a:pPr>
                      <a:r>
                        <a:rPr lang="en-US" sz="900" dirty="0">
                          <a:solidFill>
                            <a:srgbClr val="1A2233"/>
                          </a:solidFill>
                          <a:latin typeface="Arial" pitchFamily="34" charset="0"/>
                          <a:ea typeface="Arial" pitchFamily="34" charset="-122"/>
                          <a:cs typeface="Arial" pitchFamily="34" charset="-120"/>
                        </a:rPr>
                        <a:t>decision.</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Create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maintain </a:t>
                      </a:r>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role-owned </a:t>
                      </a:r>
                      <a:pPr indent="0" marL="0">
                        <a:buNone/>
                      </a:pPr>
                      <a:r>
                        <a:rPr lang="en-US" sz="900" dirty="0">
                          <a:solidFill>
                            <a:srgbClr val="1A2233"/>
                          </a:solidFill>
                          <a:latin typeface="Arial" pitchFamily="34" charset="0"/>
                          <a:ea typeface="Arial" pitchFamily="34" charset="-122"/>
                          <a:cs typeface="Arial" pitchFamily="34" charset="-120"/>
                        </a:rPr>
                        <a:t>contact </a:t>
                      </a:r>
                      <a:pPr indent="0" marL="0">
                        <a:buNone/>
                      </a:pPr>
                      <a:r>
                        <a:rPr lang="en-US" sz="900" dirty="0">
                          <a:solidFill>
                            <a:srgbClr val="1A2233"/>
                          </a:solidFill>
                          <a:latin typeface="Arial" pitchFamily="34" charset="0"/>
                          <a:ea typeface="Arial" pitchFamily="34" charset="-122"/>
                          <a:cs typeface="Arial" pitchFamily="34" charset="-120"/>
                        </a:rPr>
                        <a:t>roster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documented </a:t>
                      </a:r>
                      <a:pPr indent="0" marL="0">
                        <a:buNone/>
                      </a:pPr>
                      <a:r>
                        <a:rPr lang="en-US" sz="900" dirty="0">
                          <a:solidFill>
                            <a:srgbClr val="1A2233"/>
                          </a:solidFill>
                          <a:latin typeface="Arial" pitchFamily="34" charset="0"/>
                          <a:ea typeface="Arial" pitchFamily="34" charset="-122"/>
                          <a:cs typeface="Arial" pitchFamily="34" charset="-120"/>
                        </a:rPr>
                        <a:t>fallback </a:t>
                      </a:r>
                      <a:pPr indent="0" marL="0">
                        <a:buNone/>
                      </a:pPr>
                      <a:r>
                        <a:rPr lang="en-US" sz="900" dirty="0">
                          <a:solidFill>
                            <a:srgbClr val="1A2233"/>
                          </a:solidFill>
                          <a:latin typeface="Arial" pitchFamily="34" charset="0"/>
                          <a:ea typeface="Arial" pitchFamily="34" charset="-122"/>
                          <a:cs typeface="Arial" pitchFamily="34" charset="-120"/>
                        </a:rPr>
                        <a:t>activation </a:t>
                      </a:r>
                      <a:pPr indent="0" marL="0">
                        <a:buNone/>
                      </a:pPr>
                      <a:r>
                        <a:rPr lang="en-US" sz="900" dirty="0">
                          <a:solidFill>
                            <a:srgbClr val="1A2233"/>
                          </a:solidFill>
                          <a:latin typeface="Arial" pitchFamily="34" charset="0"/>
                          <a:ea typeface="Arial" pitchFamily="34" charset="-122"/>
                          <a:cs typeface="Arial" pitchFamily="34" charset="-120"/>
                        </a:rPr>
                        <a:t>procedure.</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Record </a:t>
                      </a:r>
                      <a:pPr indent="0" marL="0">
                        <a:buNone/>
                      </a:pPr>
                      <a:r>
                        <a:rPr lang="en-US" sz="900" b="1" dirty="0">
                          <a:solidFill>
                            <a:srgbClr val="1F3A93"/>
                          </a:solidFill>
                          <a:latin typeface="Arial" pitchFamily="34" charset="0"/>
                          <a:ea typeface="Arial" pitchFamily="34" charset="-122"/>
                          <a:cs typeface="Arial" pitchFamily="34" charset="-120"/>
                        </a:rPr>
                        <a:t>Continuity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L1 </a:t>
                      </a:r>
                      <a:pPr indent="0" marL="0">
                        <a:buNone/>
                      </a:pPr>
                      <a:r>
                        <a:rPr lang="en-US" sz="900" dirty="0">
                          <a:solidFill>
                            <a:srgbClr val="D94B33"/>
                          </a:solidFill>
                          <a:latin typeface="Arial" pitchFamily="34" charset="0"/>
                          <a:ea typeface="Arial" pitchFamily="34" charset="-122"/>
                          <a:cs typeface="Arial" pitchFamily="34" charset="-120"/>
                        </a:rPr>
                        <a:t>Improvised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Reconstructing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timeline </a:t>
                      </a:r>
                      <a:pPr indent="0" marL="0">
                        <a:buNone/>
                      </a:pPr>
                      <a:r>
                        <a:rPr lang="en-US" sz="900" dirty="0">
                          <a:solidFill>
                            <a:srgbClr val="1A2233"/>
                          </a:solidFill>
                          <a:latin typeface="Arial" pitchFamily="34" charset="0"/>
                          <a:ea typeface="Arial" pitchFamily="34" charset="-122"/>
                          <a:cs typeface="Arial" pitchFamily="34" charset="-120"/>
                        </a:rPr>
                        <a:t>from </a:t>
                      </a:r>
                      <a:pPr indent="0" marL="0">
                        <a:buNone/>
                      </a:pPr>
                      <a:r>
                        <a:rPr lang="en-US" sz="900" dirty="0">
                          <a:solidFill>
                            <a:srgbClr val="1A2233"/>
                          </a:solidFill>
                          <a:latin typeface="Arial" pitchFamily="34" charset="0"/>
                          <a:ea typeface="Arial" pitchFamily="34" charset="-122"/>
                          <a:cs typeface="Arial" pitchFamily="34" charset="-120"/>
                        </a:rPr>
                        <a:t>inboxes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texts </a:t>
                      </a:r>
                      <a:pPr indent="0" marL="0">
                        <a:buNone/>
                      </a:pPr>
                      <a:r>
                        <a:rPr lang="en-US" sz="900" dirty="0">
                          <a:solidFill>
                            <a:srgbClr val="1A2233"/>
                          </a:solidFill>
                          <a:latin typeface="Arial" pitchFamily="34" charset="0"/>
                          <a:ea typeface="Arial" pitchFamily="34" charset="-122"/>
                          <a:cs typeface="Arial" pitchFamily="34" charset="-120"/>
                        </a:rPr>
                        <a:t>after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fact </a:t>
                      </a:r>
                      <a:pPr indent="0" marL="0">
                        <a:buNone/>
                      </a:pPr>
                      <a:r>
                        <a:rPr lang="en-US" sz="900" dirty="0">
                          <a:solidFill>
                            <a:srgbClr val="1A2233"/>
                          </a:solidFill>
                          <a:latin typeface="Arial" pitchFamily="34" charset="0"/>
                          <a:ea typeface="Arial" pitchFamily="34" charset="-122"/>
                          <a:cs typeface="Arial" pitchFamily="34" charset="-120"/>
                        </a:rPr>
                        <a:t>risks </a:t>
                      </a:r>
                      <a:pPr indent="0" marL="0">
                        <a:buNone/>
                      </a:pPr>
                      <a:r>
                        <a:rPr lang="en-US" sz="900" dirty="0">
                          <a:solidFill>
                            <a:srgbClr val="1A2233"/>
                          </a:solidFill>
                          <a:latin typeface="Arial" pitchFamily="34" charset="0"/>
                          <a:ea typeface="Arial" pitchFamily="34" charset="-122"/>
                          <a:cs typeface="Arial" pitchFamily="34" charset="-120"/>
                        </a:rPr>
                        <a:t>gaps </a:t>
                      </a:r>
                      <a:pPr indent="0" marL="0">
                        <a:buNone/>
                      </a:pPr>
                      <a:r>
                        <a:rPr lang="en-US" sz="900" dirty="0">
                          <a:solidFill>
                            <a:srgbClr val="1A2233"/>
                          </a:solidFill>
                          <a:latin typeface="Arial" pitchFamily="34" charset="0"/>
                          <a:ea typeface="Arial" pitchFamily="34" charset="-122"/>
                          <a:cs typeface="Arial" pitchFamily="34" charset="-120"/>
                        </a:rPr>
                        <a:t>when </a:t>
                      </a:r>
                      <a:pPr indent="0" marL="0">
                        <a:buNone/>
                      </a:pPr>
                      <a:r>
                        <a:rPr lang="en-US" sz="900" dirty="0">
                          <a:solidFill>
                            <a:srgbClr val="1A2233"/>
                          </a:solidFill>
                          <a:latin typeface="Arial" pitchFamily="34" charset="0"/>
                          <a:ea typeface="Arial" pitchFamily="34" charset="-122"/>
                          <a:cs typeface="Arial" pitchFamily="34" charset="-120"/>
                        </a:rPr>
                        <a:t>decisions </a:t>
                      </a:r>
                      <a:pPr indent="0" marL="0">
                        <a:buNone/>
                      </a:pPr>
                      <a:r>
                        <a:rPr lang="en-US" sz="900" dirty="0">
                          <a:solidFill>
                            <a:srgbClr val="1A2233"/>
                          </a:solidFill>
                          <a:latin typeface="Arial" pitchFamily="34" charset="0"/>
                          <a:ea typeface="Arial" pitchFamily="34" charset="-122"/>
                          <a:cs typeface="Arial" pitchFamily="34" charset="-120"/>
                        </a:rPr>
                        <a:t>must </a:t>
                      </a:r>
                      <a:pPr indent="0" marL="0">
                        <a:buNone/>
                      </a:pPr>
                      <a:r>
                        <a:rPr lang="en-US" sz="900" dirty="0">
                          <a:solidFill>
                            <a:srgbClr val="1A2233"/>
                          </a:solidFill>
                          <a:latin typeface="Arial" pitchFamily="34" charset="0"/>
                          <a:ea typeface="Arial" pitchFamily="34" charset="-122"/>
                          <a:cs typeface="Arial" pitchFamily="34" charset="-120"/>
                        </a:rPr>
                        <a:t>be </a:t>
                      </a:r>
                      <a:pPr indent="0" marL="0">
                        <a:buNone/>
                      </a:pPr>
                      <a:r>
                        <a:rPr lang="en-US" sz="900" dirty="0">
                          <a:solidFill>
                            <a:srgbClr val="1A2233"/>
                          </a:solidFill>
                          <a:latin typeface="Arial" pitchFamily="34" charset="0"/>
                          <a:ea typeface="Arial" pitchFamily="34" charset="-122"/>
                          <a:cs typeface="Arial" pitchFamily="34" charset="-120"/>
                        </a:rPr>
                        <a:t>explained </a:t>
                      </a:r>
                      <a:pPr indent="0" marL="0">
                        <a:buNone/>
                      </a:pPr>
                      <a:r>
                        <a:rPr lang="en-US" sz="900" dirty="0">
                          <a:solidFill>
                            <a:srgbClr val="1A2233"/>
                          </a:solidFill>
                          <a:latin typeface="Arial" pitchFamily="34" charset="0"/>
                          <a:ea typeface="Arial" pitchFamily="34" charset="-122"/>
                          <a:cs typeface="Arial" pitchFamily="34" charset="-120"/>
                        </a:rPr>
                        <a:t>later.</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Agree </a:t>
                      </a:r>
                      <a:pPr indent="0" marL="0">
                        <a:buNone/>
                      </a:pPr>
                      <a:r>
                        <a:rPr lang="en-US" sz="900" dirty="0">
                          <a:solidFill>
                            <a:srgbClr val="1A2233"/>
                          </a:solidFill>
                          <a:latin typeface="Arial" pitchFamily="34" charset="0"/>
                          <a:ea typeface="Arial" pitchFamily="34" charset="-122"/>
                          <a:cs typeface="Arial" pitchFamily="34" charset="-120"/>
                        </a:rPr>
                        <a:t>an </a:t>
                      </a:r>
                      <a:pPr indent="0" marL="0">
                        <a:buNone/>
                      </a:pPr>
                      <a:r>
                        <a:rPr lang="en-US" sz="900" dirty="0">
                          <a:solidFill>
                            <a:srgbClr val="1A2233"/>
                          </a:solidFill>
                          <a:latin typeface="Arial" pitchFamily="34" charset="0"/>
                          <a:ea typeface="Arial" pitchFamily="34" charset="-122"/>
                          <a:cs typeface="Arial" pitchFamily="34" charset="-120"/>
                        </a:rPr>
                        <a:t>authoritative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record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decision </a:t>
                      </a:r>
                      <a:pPr indent="0" marL="0">
                        <a:buNone/>
                      </a:pPr>
                      <a:r>
                        <a:rPr lang="en-US" sz="900" dirty="0">
                          <a:solidFill>
                            <a:srgbClr val="1A2233"/>
                          </a:solidFill>
                          <a:latin typeface="Arial" pitchFamily="34" charset="0"/>
                          <a:ea typeface="Arial" pitchFamily="34" charset="-122"/>
                          <a:cs typeface="Arial" pitchFamily="34" charset="-120"/>
                        </a:rPr>
                        <a:t>capture </a:t>
                      </a:r>
                      <a:pPr indent="0" marL="0">
                        <a:buNone/>
                      </a:pPr>
                      <a:r>
                        <a:rPr lang="en-US" sz="900" dirty="0">
                          <a:solidFill>
                            <a:srgbClr val="1A2233"/>
                          </a:solidFill>
                          <a:latin typeface="Arial" pitchFamily="34" charset="0"/>
                          <a:ea typeface="Arial" pitchFamily="34" charset="-122"/>
                          <a:cs typeface="Arial" pitchFamily="34" charset="-120"/>
                        </a:rPr>
                        <a:t>process </a:t>
                      </a:r>
                      <a:pPr indent="0" marL="0">
                        <a:buNone/>
                      </a:pPr>
                      <a:r>
                        <a:rPr lang="en-US" sz="900" dirty="0">
                          <a:solidFill>
                            <a:srgbClr val="1A2233"/>
                          </a:solidFill>
                          <a:latin typeface="Arial" pitchFamily="34" charset="0"/>
                          <a:ea typeface="Arial" pitchFamily="34" charset="-122"/>
                          <a:cs typeface="Arial" pitchFamily="34" charset="-120"/>
                        </a:rPr>
                        <a:t>for </a:t>
                      </a:r>
                      <a:pPr indent="0" marL="0">
                        <a:buNone/>
                      </a:pPr>
                      <a:r>
                        <a:rPr lang="en-US" sz="900" dirty="0">
                          <a:solidFill>
                            <a:srgbClr val="1A2233"/>
                          </a:solidFill>
                          <a:latin typeface="Arial" pitchFamily="34" charset="0"/>
                          <a:ea typeface="Arial" pitchFamily="34" charset="-122"/>
                          <a:cs typeface="Arial" pitchFamily="34" charset="-120"/>
                        </a:rPr>
                        <a:t>out-of-band </a:t>
                      </a:r>
                      <a:pPr indent="0" marL="0">
                        <a:buNone/>
                      </a:pPr>
                      <a:r>
                        <a:rPr lang="en-US" sz="900" dirty="0">
                          <a:solidFill>
                            <a:srgbClr val="1A2233"/>
                          </a:solidFill>
                          <a:latin typeface="Arial" pitchFamily="34" charset="0"/>
                          <a:ea typeface="Arial" pitchFamily="34" charset="-122"/>
                          <a:cs typeface="Arial" pitchFamily="34" charset="-120"/>
                        </a:rPr>
                        <a:t>work.</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Independence </a:t>
                      </a:r>
                      <a:pPr indent="0" marL="0">
                        <a:buNone/>
                      </a:pPr>
                      <a:r>
                        <a:rPr lang="en-US" sz="900" b="1" dirty="0">
                          <a:solidFill>
                            <a:srgbClr val="1F3A93"/>
                          </a:solidFill>
                          <a:latin typeface="Arial" pitchFamily="34" charset="0"/>
                          <a:ea typeface="Arial" pitchFamily="34" charset="-122"/>
                          <a:cs typeface="Arial" pitchFamily="34" charset="-120"/>
                        </a:rPr>
                        <a:t>from </a:t>
                      </a:r>
                      <a:pPr indent="0" marL="0">
                        <a:buNone/>
                      </a:pPr>
                      <a:r>
                        <a:rPr lang="en-US" sz="900" b="1" dirty="0">
                          <a:solidFill>
                            <a:srgbClr val="1F3A93"/>
                          </a:solidFill>
                          <a:latin typeface="Arial" pitchFamily="34" charset="0"/>
                          <a:ea typeface="Arial" pitchFamily="34" charset="-122"/>
                          <a:cs typeface="Arial" pitchFamily="34" charset="-120"/>
                        </a:rPr>
                        <a:t>Affected </a:t>
                      </a:r>
                      <a:pPr indent="0" marL="0">
                        <a:buNone/>
                      </a:pPr>
                      <a:r>
                        <a:rPr lang="en-US" sz="900" b="1" dirty="0">
                          <a:solidFill>
                            <a:srgbClr val="1F3A93"/>
                          </a:solidFill>
                          <a:latin typeface="Arial" pitchFamily="34" charset="0"/>
                          <a:ea typeface="Arial" pitchFamily="34" charset="-122"/>
                          <a:cs typeface="Arial" pitchFamily="34" charset="-120"/>
                        </a:rPr>
                        <a:t>Systems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L2 </a:t>
                      </a:r>
                      <a:pPr indent="0" marL="0">
                        <a:buNone/>
                      </a:pPr>
                      <a:r>
                        <a:rPr lang="en-US" sz="900" dirty="0">
                          <a:solidFill>
                            <a:srgbClr val="D94B33"/>
                          </a:solidFill>
                          <a:latin typeface="Arial" pitchFamily="34" charset="0"/>
                          <a:ea typeface="Arial" pitchFamily="34" charset="-122"/>
                          <a:cs typeface="Arial" pitchFamily="34" charset="-120"/>
                        </a:rPr>
                        <a:t>Standby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If </a:t>
                      </a:r>
                      <a:pPr indent="0" marL="0">
                        <a:buNone/>
                      </a:pPr>
                      <a:r>
                        <a:rPr lang="en-US" sz="900" dirty="0">
                          <a:solidFill>
                            <a:srgbClr val="1A2233"/>
                          </a:solidFill>
                          <a:latin typeface="Arial" pitchFamily="34" charset="0"/>
                          <a:ea typeface="Arial" pitchFamily="34" charset="-122"/>
                          <a:cs typeface="Arial" pitchFamily="34" charset="-120"/>
                        </a:rPr>
                        <a:t>email, </a:t>
                      </a:r>
                      <a:pPr indent="0" marL="0">
                        <a:buNone/>
                      </a:pPr>
                      <a:r>
                        <a:rPr lang="en-US" sz="900" dirty="0">
                          <a:solidFill>
                            <a:srgbClr val="1A2233"/>
                          </a:solidFill>
                          <a:latin typeface="Arial" pitchFamily="34" charset="0"/>
                          <a:ea typeface="Arial" pitchFamily="34" charset="-122"/>
                          <a:cs typeface="Arial" pitchFamily="34" charset="-120"/>
                        </a:rPr>
                        <a:t>chat, </a:t>
                      </a:r>
                      <a:pPr indent="0" marL="0">
                        <a:buNone/>
                      </a:pPr>
                      <a:r>
                        <a:rPr lang="en-US" sz="900" dirty="0">
                          <a:solidFill>
                            <a:srgbClr val="1A2233"/>
                          </a:solidFill>
                          <a:latin typeface="Arial" pitchFamily="34" charset="0"/>
                          <a:ea typeface="Arial" pitchFamily="34" charset="-122"/>
                          <a:cs typeface="Arial" pitchFamily="34" charset="-120"/>
                        </a:rPr>
                        <a:t>or </a:t>
                      </a:r>
                      <a:pPr indent="0" marL="0">
                        <a:buNone/>
                      </a:pPr>
                      <a:r>
                        <a:rPr lang="en-US" sz="900" dirty="0">
                          <a:solidFill>
                            <a:srgbClr val="1A2233"/>
                          </a:solidFill>
                          <a:latin typeface="Arial" pitchFamily="34" charset="0"/>
                          <a:ea typeface="Arial" pitchFamily="34" charset="-122"/>
                          <a:cs typeface="Arial" pitchFamily="34" charset="-120"/>
                        </a:rPr>
                        <a:t>corporate </a:t>
                      </a:r>
                      <a:pPr indent="0" marL="0">
                        <a:buNone/>
                      </a:pPr>
                      <a:r>
                        <a:rPr lang="en-US" sz="900" dirty="0">
                          <a:solidFill>
                            <a:srgbClr val="1A2233"/>
                          </a:solidFill>
                          <a:latin typeface="Arial" pitchFamily="34" charset="0"/>
                          <a:ea typeface="Arial" pitchFamily="34" charset="-122"/>
                          <a:cs typeface="Arial" pitchFamily="34" charset="-120"/>
                        </a:rPr>
                        <a:t>identity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compromised,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team </a:t>
                      </a:r>
                      <a:pPr indent="0" marL="0">
                        <a:buNone/>
                      </a:pPr>
                      <a:r>
                        <a:rPr lang="en-US" sz="900" dirty="0">
                          <a:solidFill>
                            <a:srgbClr val="1A2233"/>
                          </a:solidFill>
                          <a:latin typeface="Arial" pitchFamily="34" charset="0"/>
                          <a:ea typeface="Arial" pitchFamily="34" charset="-122"/>
                          <a:cs typeface="Arial" pitchFamily="34" charset="-120"/>
                        </a:rPr>
                        <a:t>may </a:t>
                      </a:r>
                      <a:pPr indent="0" marL="0">
                        <a:buNone/>
                      </a:pPr>
                      <a:r>
                        <a:rPr lang="en-US" sz="900" dirty="0">
                          <a:solidFill>
                            <a:srgbClr val="1A2233"/>
                          </a:solidFill>
                          <a:latin typeface="Arial" pitchFamily="34" charset="0"/>
                          <a:ea typeface="Arial" pitchFamily="34" charset="-122"/>
                          <a:cs typeface="Arial" pitchFamily="34" charset="-120"/>
                        </a:rPr>
                        <a:t>lose </a:t>
                      </a:r>
                      <a:pPr indent="0" marL="0">
                        <a:buNone/>
                      </a:pPr>
                      <a:r>
                        <a:rPr lang="en-US" sz="900" dirty="0">
                          <a:solidFill>
                            <a:srgbClr val="1A2233"/>
                          </a:solidFill>
                          <a:latin typeface="Arial" pitchFamily="34" charset="0"/>
                          <a:ea typeface="Arial" pitchFamily="34" charset="-122"/>
                          <a:cs typeface="Arial" pitchFamily="34" charset="-120"/>
                        </a:rPr>
                        <a:t>its </a:t>
                      </a:r>
                      <a:pPr indent="0" marL="0">
                        <a:buNone/>
                      </a:pPr>
                      <a:r>
                        <a:rPr lang="en-US" sz="900" dirty="0">
                          <a:solidFill>
                            <a:srgbClr val="1A2233"/>
                          </a:solidFill>
                          <a:latin typeface="Arial" pitchFamily="34" charset="0"/>
                          <a:ea typeface="Arial" pitchFamily="34" charset="-122"/>
                          <a:cs typeface="Arial" pitchFamily="34" charset="-120"/>
                        </a:rPr>
                        <a:t>primary </a:t>
                      </a:r>
                      <a:pPr indent="0" marL="0">
                        <a:buNone/>
                      </a:pPr>
                      <a:r>
                        <a:rPr lang="en-US" sz="900" dirty="0">
                          <a:solidFill>
                            <a:srgbClr val="1A2233"/>
                          </a:solidFill>
                          <a:latin typeface="Arial" pitchFamily="34" charset="0"/>
                          <a:ea typeface="Arial" pitchFamily="34" charset="-122"/>
                          <a:cs typeface="Arial" pitchFamily="34" charset="-120"/>
                        </a:rPr>
                        <a:t>means </a:t>
                      </a:r>
                      <a:pPr indent="0" marL="0">
                        <a:buNone/>
                      </a:pPr>
                      <a:r>
                        <a:rPr lang="en-US" sz="900" dirty="0">
                          <a:solidFill>
                            <a:srgbClr val="1A2233"/>
                          </a:solidFill>
                          <a:latin typeface="Arial" pitchFamily="34" charset="0"/>
                          <a:ea typeface="Arial" pitchFamily="34" charset="-122"/>
                          <a:cs typeface="Arial" pitchFamily="34" charset="-120"/>
                        </a:rPr>
                        <a:t>of </a:t>
                      </a:r>
                      <a:pPr indent="0" marL="0">
                        <a:buNone/>
                      </a:pPr>
                      <a:r>
                        <a:rPr lang="en-US" sz="900" dirty="0">
                          <a:solidFill>
                            <a:srgbClr val="1A2233"/>
                          </a:solidFill>
                          <a:latin typeface="Arial" pitchFamily="34" charset="0"/>
                          <a:ea typeface="Arial" pitchFamily="34" charset="-122"/>
                          <a:cs typeface="Arial" pitchFamily="34" charset="-120"/>
                        </a:rPr>
                        <a:t>coordinating.</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Separate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mail, </a:t>
                      </a:r>
                      <a:pPr indent="0" marL="0">
                        <a:buNone/>
                      </a:pPr>
                      <a:r>
                        <a:rPr lang="en-US" sz="900" dirty="0">
                          <a:solidFill>
                            <a:srgbClr val="1A2233"/>
                          </a:solidFill>
                          <a:latin typeface="Arial" pitchFamily="34" charset="0"/>
                          <a:ea typeface="Arial" pitchFamily="34" charset="-122"/>
                          <a:cs typeface="Arial" pitchFamily="34" charset="-120"/>
                        </a:rPr>
                        <a:t>chat,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meetings </a:t>
                      </a:r>
                      <a:pPr indent="0" marL="0">
                        <a:buNone/>
                      </a:pPr>
                      <a:r>
                        <a:rPr lang="en-US" sz="900" dirty="0">
                          <a:solidFill>
                            <a:srgbClr val="1A2233"/>
                          </a:solidFill>
                          <a:latin typeface="Arial" pitchFamily="34" charset="0"/>
                          <a:ea typeface="Arial" pitchFamily="34" charset="-122"/>
                          <a:cs typeface="Arial" pitchFamily="34" charset="-120"/>
                        </a:rPr>
                        <a:t>from </a:t>
                      </a:r>
                      <a:pPr indent="0" marL="0">
                        <a:buNone/>
                      </a:pPr>
                      <a:r>
                        <a:rPr lang="en-US" sz="900" dirty="0">
                          <a:solidFill>
                            <a:srgbClr val="1A2233"/>
                          </a:solidFill>
                          <a:latin typeface="Arial" pitchFamily="34" charset="0"/>
                          <a:ea typeface="Arial" pitchFamily="34" charset="-122"/>
                          <a:cs typeface="Arial" pitchFamily="34" charset="-120"/>
                        </a:rPr>
                        <a:t>corporate </a:t>
                      </a:r>
                      <a:pPr indent="0" marL="0">
                        <a:buNone/>
                      </a:pPr>
                      <a:r>
                        <a:rPr lang="en-US" sz="900" dirty="0">
                          <a:solidFill>
                            <a:srgbClr val="1A2233"/>
                          </a:solidFill>
                          <a:latin typeface="Arial" pitchFamily="34" charset="0"/>
                          <a:ea typeface="Arial" pitchFamily="34" charset="-122"/>
                          <a:cs typeface="Arial" pitchFamily="34" charset="-120"/>
                        </a:rPr>
                        <a:t>systems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validate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access </a:t>
                      </a:r>
                      <a:pPr indent="0" marL="0">
                        <a:buNone/>
                      </a:pPr>
                      <a:r>
                        <a:rPr lang="en-US" sz="900" dirty="0">
                          <a:solidFill>
                            <a:srgbClr val="1A2233"/>
                          </a:solidFill>
                          <a:latin typeface="Arial" pitchFamily="34" charset="0"/>
                          <a:ea typeface="Arial" pitchFamily="34" charset="-122"/>
                          <a:cs typeface="Arial" pitchFamily="34" charset="-120"/>
                        </a:rPr>
                        <a:t>does </a:t>
                      </a:r>
                      <a:pPr indent="0" marL="0">
                        <a:buNone/>
                      </a:pPr>
                      <a:r>
                        <a:rPr lang="en-US" sz="900" dirty="0">
                          <a:solidFill>
                            <a:srgbClr val="1A2233"/>
                          </a:solidFill>
                          <a:latin typeface="Arial" pitchFamily="34" charset="0"/>
                          <a:ea typeface="Arial" pitchFamily="34" charset="-122"/>
                          <a:cs typeface="Arial" pitchFamily="34" charset="-120"/>
                        </a:rPr>
                        <a:t>not </a:t>
                      </a:r>
                      <a:pPr indent="0" marL="0">
                        <a:buNone/>
                      </a:pPr>
                      <a:r>
                        <a:rPr lang="en-US" sz="900" dirty="0">
                          <a:solidFill>
                            <a:srgbClr val="1A2233"/>
                          </a:solidFill>
                          <a:latin typeface="Arial" pitchFamily="34" charset="0"/>
                          <a:ea typeface="Arial" pitchFamily="34" charset="-122"/>
                          <a:cs typeface="Arial" pitchFamily="34" charset="-120"/>
                        </a:rPr>
                        <a:t>depend </a:t>
                      </a:r>
                      <a:pPr indent="0" marL="0">
                        <a:buNone/>
                      </a:pPr>
                      <a:r>
                        <a:rPr lang="en-US" sz="900" dirty="0">
                          <a:solidFill>
                            <a:srgbClr val="1A2233"/>
                          </a:solidFill>
                          <a:latin typeface="Arial" pitchFamily="34" charset="0"/>
                          <a:ea typeface="Arial" pitchFamily="34" charset="-122"/>
                          <a:cs typeface="Arial" pitchFamily="34" charset="-120"/>
                        </a:rPr>
                        <a:t>on </a:t>
                      </a:r>
                      <a:pPr indent="0" marL="0">
                        <a:buNone/>
                      </a:pPr>
                      <a:r>
                        <a:rPr lang="en-US" sz="900" dirty="0">
                          <a:solidFill>
                            <a:srgbClr val="1A2233"/>
                          </a:solidFill>
                          <a:latin typeface="Arial" pitchFamily="34" charset="0"/>
                          <a:ea typeface="Arial" pitchFamily="34" charset="-122"/>
                          <a:cs typeface="Arial" pitchFamily="34" charset="-120"/>
                        </a:rPr>
                        <a:t>corporate </a:t>
                      </a:r>
                      <a:pPr indent="0" marL="0">
                        <a:buNone/>
                      </a:pPr>
                      <a:r>
                        <a:rPr lang="en-US" sz="900" dirty="0">
                          <a:solidFill>
                            <a:srgbClr val="1A2233"/>
                          </a:solidFill>
                          <a:latin typeface="Arial" pitchFamily="34" charset="0"/>
                          <a:ea typeface="Arial" pitchFamily="34" charset="-122"/>
                          <a:cs typeface="Arial" pitchFamily="34" charset="-120"/>
                        </a:rPr>
                        <a:t>identity.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Privileged </a:t>
                      </a:r>
                      <a:pPr indent="0" marL="0">
                        <a:buNone/>
                      </a:pPr>
                      <a:r>
                        <a:rPr lang="en-US" sz="900" b="1" dirty="0">
                          <a:solidFill>
                            <a:srgbClr val="1F3A93"/>
                          </a:solidFill>
                          <a:latin typeface="Arial" pitchFamily="34" charset="0"/>
                          <a:ea typeface="Arial" pitchFamily="34" charset="-122"/>
                          <a:cs typeface="Arial" pitchFamily="34" charset="-120"/>
                        </a:rPr>
                        <a:t>Collaboration</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L2 </a:t>
                      </a:r>
                      <a:pPr indent="0" marL="0">
                        <a:buNone/>
                      </a:pPr>
                      <a:r>
                        <a:rPr lang="en-US" sz="900" dirty="0">
                          <a:solidFill>
                            <a:srgbClr val="D94B33"/>
                          </a:solidFill>
                          <a:latin typeface="Arial" pitchFamily="34" charset="0"/>
                          <a:ea typeface="Arial" pitchFamily="34" charset="-122"/>
                          <a:cs typeface="Arial" pitchFamily="34" charset="-120"/>
                        </a:rPr>
                        <a:t>Standby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Counsel </a:t>
                      </a:r>
                      <a:pPr indent="0" marL="0">
                        <a:buNone/>
                      </a:pPr>
                      <a:r>
                        <a:rPr lang="en-US" sz="900" dirty="0">
                          <a:solidFill>
                            <a:srgbClr val="1A2233"/>
                          </a:solidFill>
                          <a:latin typeface="Arial" pitchFamily="34" charset="0"/>
                          <a:ea typeface="Arial" pitchFamily="34" charset="-122"/>
                          <a:cs typeface="Arial" pitchFamily="34" charset="-120"/>
                        </a:rPr>
                        <a:t>working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personal </a:t>
                      </a:r>
                      <a:pPr indent="0" marL="0">
                        <a:buNone/>
                      </a:pPr>
                      <a:r>
                        <a:rPr lang="en-US" sz="900" dirty="0">
                          <a:solidFill>
                            <a:srgbClr val="1A2233"/>
                          </a:solidFill>
                          <a:latin typeface="Arial" pitchFamily="34" charset="0"/>
                          <a:ea typeface="Arial" pitchFamily="34" charset="-122"/>
                          <a:cs typeface="Arial" pitchFamily="34" charset="-120"/>
                        </a:rPr>
                        <a:t>or </a:t>
                      </a:r>
                      <a:pPr indent="0" marL="0">
                        <a:buNone/>
                      </a:pPr>
                      <a:r>
                        <a:rPr lang="en-US" sz="900" dirty="0">
                          <a:solidFill>
                            <a:srgbClr val="1A2233"/>
                          </a:solidFill>
                          <a:latin typeface="Arial" pitchFamily="34" charset="0"/>
                          <a:ea typeface="Arial" pitchFamily="34" charset="-122"/>
                          <a:cs typeface="Arial" pitchFamily="34" charset="-120"/>
                        </a:rPr>
                        <a:t>consumer </a:t>
                      </a:r>
                      <a:pPr indent="0" marL="0">
                        <a:buNone/>
                      </a:pPr>
                      <a:r>
                        <a:rPr lang="en-US" sz="900" dirty="0">
                          <a:solidFill>
                            <a:srgbClr val="1A2233"/>
                          </a:solidFill>
                          <a:latin typeface="Arial" pitchFamily="34" charset="0"/>
                          <a:ea typeface="Arial" pitchFamily="34" charset="-122"/>
                          <a:cs typeface="Arial" pitchFamily="34" charset="-120"/>
                        </a:rPr>
                        <a:t>channels </a:t>
                      </a:r>
                      <a:pPr indent="0" marL="0">
                        <a:buNone/>
                      </a:pPr>
                      <a:r>
                        <a:rPr lang="en-US" sz="900" dirty="0">
                          <a:solidFill>
                            <a:srgbClr val="1A2233"/>
                          </a:solidFill>
                          <a:latin typeface="Arial" pitchFamily="34" charset="0"/>
                          <a:ea typeface="Arial" pitchFamily="34" charset="-122"/>
                          <a:cs typeface="Arial" pitchFamily="34" charset="-120"/>
                        </a:rPr>
                        <a:t>can </a:t>
                      </a:r>
                      <a:pPr indent="0" marL="0">
                        <a:buNone/>
                      </a:pPr>
                      <a:r>
                        <a:rPr lang="en-US" sz="900" dirty="0">
                          <a:solidFill>
                            <a:srgbClr val="1A2233"/>
                          </a:solidFill>
                          <a:latin typeface="Arial" pitchFamily="34" charset="0"/>
                          <a:ea typeface="Arial" pitchFamily="34" charset="-122"/>
                          <a:cs typeface="Arial" pitchFamily="34" charset="-120"/>
                        </a:rPr>
                        <a:t>expose </a:t>
                      </a:r>
                      <a:pPr indent="0" marL="0">
                        <a:buNone/>
                      </a:pPr>
                      <a:r>
                        <a:rPr lang="en-US" sz="900" dirty="0">
                          <a:solidFill>
                            <a:srgbClr val="1A2233"/>
                          </a:solidFill>
                          <a:latin typeface="Arial" pitchFamily="34" charset="0"/>
                          <a:ea typeface="Arial" pitchFamily="34" charset="-122"/>
                          <a:cs typeface="Arial" pitchFamily="34" charset="-120"/>
                        </a:rPr>
                        <a:t>sensitive </a:t>
                      </a:r>
                      <a:pPr indent="0" marL="0">
                        <a:buNone/>
                      </a:pPr>
                      <a:r>
                        <a:rPr lang="en-US" sz="900" dirty="0">
                          <a:solidFill>
                            <a:srgbClr val="1A2233"/>
                          </a:solidFill>
                          <a:latin typeface="Arial" pitchFamily="34" charset="0"/>
                          <a:ea typeface="Arial" pitchFamily="34" charset="-122"/>
                          <a:cs typeface="Arial" pitchFamily="34" charset="-120"/>
                        </a:rPr>
                        <a:t>findings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complicate </a:t>
                      </a:r>
                      <a:pPr indent="0" marL="0">
                        <a:buNone/>
                      </a:pPr>
                      <a:r>
                        <a:rPr lang="en-US" sz="900" dirty="0">
                          <a:solidFill>
                            <a:srgbClr val="1A2233"/>
                          </a:solidFill>
                          <a:latin typeface="Arial" pitchFamily="34" charset="0"/>
                          <a:ea typeface="Arial" pitchFamily="34" charset="-122"/>
                          <a:cs typeface="Arial" pitchFamily="34" charset="-120"/>
                        </a:rPr>
                        <a:t>privilege </a:t>
                      </a:r>
                      <a:pPr indent="0" marL="0">
                        <a:buNone/>
                      </a:pPr>
                      <a:r>
                        <a:rPr lang="en-US" sz="900" dirty="0">
                          <a:solidFill>
                            <a:srgbClr val="1A2233"/>
                          </a:solidFill>
                          <a:latin typeface="Arial" pitchFamily="34" charset="0"/>
                          <a:ea typeface="Arial" pitchFamily="34" charset="-122"/>
                          <a:cs typeface="Arial" pitchFamily="34" charset="-120"/>
                        </a:rPr>
                        <a:t>handling.</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Define </a:t>
                      </a:r>
                      <a:pPr indent="0" marL="0">
                        <a:buNone/>
                      </a:pPr>
                      <a:r>
                        <a:rPr lang="en-US" sz="900" dirty="0">
                          <a:solidFill>
                            <a:srgbClr val="1A2233"/>
                          </a:solidFill>
                          <a:latin typeface="Arial" pitchFamily="34" charset="0"/>
                          <a:ea typeface="Arial" pitchFamily="34" charset="-122"/>
                          <a:cs typeface="Arial" pitchFamily="34" charset="-120"/>
                        </a:rPr>
                        <a:t>protected, </a:t>
                      </a:r>
                      <a:pPr indent="0" marL="0">
                        <a:buNone/>
                      </a:pPr>
                      <a:r>
                        <a:rPr lang="en-US" sz="900" dirty="0">
                          <a:solidFill>
                            <a:srgbClr val="1A2233"/>
                          </a:solidFill>
                          <a:latin typeface="Arial" pitchFamily="34" charset="0"/>
                          <a:ea typeface="Arial" pitchFamily="34" charset="-122"/>
                          <a:cs typeface="Arial" pitchFamily="34" charset="-120"/>
                        </a:rPr>
                        <a:t>role-based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workstreams </a:t>
                      </a:r>
                      <a:pPr indent="0" marL="0">
                        <a:buNone/>
                      </a:pPr>
                      <a:r>
                        <a:rPr lang="en-US" sz="900" dirty="0">
                          <a:solidFill>
                            <a:srgbClr val="1A2233"/>
                          </a:solidFill>
                          <a:latin typeface="Arial" pitchFamily="34" charset="0"/>
                          <a:ea typeface="Arial" pitchFamily="34" charset="-122"/>
                          <a:cs typeface="Arial" pitchFamily="34" charset="-120"/>
                        </a:rPr>
                        <a:t>connected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broader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with </a:t>
                      </a:r>
                      <a:pPr indent="0" marL="0">
                        <a:buNone/>
                      </a:pPr>
                      <a:r>
                        <a:rPr lang="en-US" sz="900" dirty="0">
                          <a:solidFill>
                            <a:srgbClr val="1A2233"/>
                          </a:solidFill>
                          <a:latin typeface="Arial" pitchFamily="34" charset="0"/>
                          <a:ea typeface="Arial" pitchFamily="34" charset="-122"/>
                          <a:cs typeface="Arial" pitchFamily="34" charset="-120"/>
                        </a:rPr>
                        <a:t>documented </a:t>
                      </a:r>
                      <a:pPr indent="0" marL="0">
                        <a:buNone/>
                      </a:pPr>
                      <a:r>
                        <a:rPr lang="en-US" sz="900" dirty="0">
                          <a:solidFill>
                            <a:srgbClr val="1A2233"/>
                          </a:solidFill>
                          <a:latin typeface="Arial" pitchFamily="34" charset="0"/>
                          <a:ea typeface="Arial" pitchFamily="34" charset="-122"/>
                          <a:cs typeface="Arial" pitchFamily="34" charset="-120"/>
                        </a:rPr>
                        <a:t>boundaries.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Rehearsal </a:t>
                      </a:r>
                      <a:pPr indent="0" marL="0">
                        <a:buNone/>
                      </a:pPr>
                      <a:r>
                        <a:rPr lang="en-US" sz="900" b="1" dirty="0">
                          <a:solidFill>
                            <a:srgbClr val="1F3A93"/>
                          </a:solidFill>
                          <a:latin typeface="Arial" pitchFamily="34" charset="0"/>
                          <a:ea typeface="Arial" pitchFamily="34" charset="-122"/>
                          <a:cs typeface="Arial" pitchFamily="34" charset="-120"/>
                        </a:rPr>
                        <a:t>&amp; </a:t>
                      </a:r>
                      <a:pPr indent="0" marL="0">
                        <a:buNone/>
                      </a:pPr>
                      <a:r>
                        <a:rPr lang="en-US" sz="900" b="1" dirty="0">
                          <a:solidFill>
                            <a:srgbClr val="1F3A93"/>
                          </a:solidFill>
                          <a:latin typeface="Arial" pitchFamily="34" charset="0"/>
                          <a:ea typeface="Arial" pitchFamily="34" charset="-122"/>
                          <a:cs typeface="Arial" pitchFamily="34" charset="-120"/>
                        </a:rPr>
                        <a:t>Readiness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L2 </a:t>
                      </a:r>
                      <a:pPr indent="0" marL="0">
                        <a:buNone/>
                      </a:pPr>
                      <a:r>
                        <a:rPr lang="en-US" sz="900" dirty="0">
                          <a:solidFill>
                            <a:srgbClr val="D94B33"/>
                          </a:solidFill>
                          <a:latin typeface="Arial" pitchFamily="34" charset="0"/>
                          <a:ea typeface="Arial" pitchFamily="34" charset="-122"/>
                          <a:cs typeface="Arial" pitchFamily="34" charset="-120"/>
                        </a:rPr>
                        <a:t>Standby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An </a:t>
                      </a:r>
                      <a:pPr indent="0" marL="0">
                        <a:buNone/>
                      </a:pPr>
                      <a:r>
                        <a:rPr lang="en-US" sz="900" dirty="0">
                          <a:solidFill>
                            <a:srgbClr val="1A2233"/>
                          </a:solidFill>
                          <a:latin typeface="Arial" pitchFamily="34" charset="0"/>
                          <a:ea typeface="Arial" pitchFamily="34" charset="-122"/>
                          <a:cs typeface="Arial" pitchFamily="34" charset="-120"/>
                        </a:rPr>
                        <a:t>untested </a:t>
                      </a:r>
                      <a:pPr indent="0" marL="0">
                        <a:buNone/>
                      </a:pPr>
                      <a:r>
                        <a:rPr lang="en-US" sz="900" dirty="0">
                          <a:solidFill>
                            <a:srgbClr val="1A2233"/>
                          </a:solidFill>
                          <a:latin typeface="Arial" pitchFamily="34" charset="0"/>
                          <a:ea typeface="Arial" pitchFamily="34" charset="-122"/>
                          <a:cs typeface="Arial" pitchFamily="34" charset="-120"/>
                        </a:rPr>
                        <a:t>fallback </a:t>
                      </a:r>
                      <a:pPr indent="0" marL="0">
                        <a:buNone/>
                      </a:pPr>
                      <a:r>
                        <a:rPr lang="en-US" sz="900" dirty="0">
                          <a:solidFill>
                            <a:srgbClr val="1A2233"/>
                          </a:solidFill>
                          <a:latin typeface="Arial" pitchFamily="34" charset="0"/>
                          <a:ea typeface="Arial" pitchFamily="34" charset="-122"/>
                          <a:cs typeface="Arial" pitchFamily="34" charset="-120"/>
                        </a:rPr>
                        <a:t>plan </a:t>
                      </a:r>
                      <a:pPr indent="0" marL="0">
                        <a:buNone/>
                      </a:pPr>
                      <a:r>
                        <a:rPr lang="en-US" sz="900" dirty="0">
                          <a:solidFill>
                            <a:srgbClr val="1A2233"/>
                          </a:solidFill>
                          <a:latin typeface="Arial" pitchFamily="34" charset="0"/>
                          <a:ea typeface="Arial" pitchFamily="34" charset="-122"/>
                          <a:cs typeface="Arial" pitchFamily="34" charset="-120"/>
                        </a:rPr>
                        <a:t>may </a:t>
                      </a:r>
                      <a:pPr indent="0" marL="0">
                        <a:buNone/>
                      </a:pPr>
                      <a:r>
                        <a:rPr lang="en-US" sz="900" dirty="0">
                          <a:solidFill>
                            <a:srgbClr val="1A2233"/>
                          </a:solidFill>
                          <a:latin typeface="Arial" pitchFamily="34" charset="0"/>
                          <a:ea typeface="Arial" pitchFamily="34" charset="-122"/>
                          <a:cs typeface="Arial" pitchFamily="34" charset="-120"/>
                        </a:rPr>
                        <a:t>fail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ways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only </a:t>
                      </a:r>
                      <a:pPr indent="0" marL="0">
                        <a:buNone/>
                      </a:pPr>
                      <a:r>
                        <a:rPr lang="en-US" sz="900" dirty="0">
                          <a:solidFill>
                            <a:srgbClr val="1A2233"/>
                          </a:solidFill>
                          <a:latin typeface="Arial" pitchFamily="34" charset="0"/>
                          <a:ea typeface="Arial" pitchFamily="34" charset="-122"/>
                          <a:cs typeface="Arial" pitchFamily="34" charset="-120"/>
                        </a:rPr>
                        <a:t>surface </a:t>
                      </a:r>
                      <a:pPr indent="0" marL="0">
                        <a:buNone/>
                      </a:pPr>
                      <a:r>
                        <a:rPr lang="en-US" sz="900" dirty="0">
                          <a:solidFill>
                            <a:srgbClr val="1A2233"/>
                          </a:solidFill>
                          <a:latin typeface="Arial" pitchFamily="34" charset="0"/>
                          <a:ea typeface="Arial" pitchFamily="34" charset="-122"/>
                          <a:cs typeface="Arial" pitchFamily="34" charset="-120"/>
                        </a:rPr>
                        <a:t>during </a:t>
                      </a:r>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real </a:t>
                      </a:r>
                      <a:pPr indent="0" marL="0">
                        <a:buNone/>
                      </a:pPr>
                      <a:r>
                        <a:rPr lang="en-US" sz="900" dirty="0">
                          <a:solidFill>
                            <a:srgbClr val="1A2233"/>
                          </a:solidFill>
                          <a:latin typeface="Arial" pitchFamily="34" charset="0"/>
                          <a:ea typeface="Arial" pitchFamily="34" charset="-122"/>
                          <a:cs typeface="Arial" pitchFamily="34" charset="-120"/>
                        </a:rPr>
                        <a:t>incident.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Make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cross-functional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validate </a:t>
                      </a:r>
                      <a:pPr indent="0" marL="0">
                        <a:buNone/>
                      </a:pPr>
                      <a:r>
                        <a:rPr lang="en-US" sz="900" dirty="0">
                          <a:solidFill>
                            <a:srgbClr val="1A2233"/>
                          </a:solidFill>
                          <a:latin typeface="Arial" pitchFamily="34" charset="0"/>
                          <a:ea typeface="Arial" pitchFamily="34" charset="-122"/>
                          <a:cs typeface="Arial" pitchFamily="34" charset="-120"/>
                        </a:rPr>
                        <a:t>external </a:t>
                      </a:r>
                      <a:pPr indent="0" marL="0">
                        <a:buNone/>
                      </a:pPr>
                      <a:r>
                        <a:rPr lang="en-US" sz="900" dirty="0">
                          <a:solidFill>
                            <a:srgbClr val="1A2233"/>
                          </a:solidFill>
                          <a:latin typeface="Arial" pitchFamily="34" charset="0"/>
                          <a:ea typeface="Arial" pitchFamily="34" charset="-122"/>
                          <a:cs typeface="Arial" pitchFamily="34" charset="-120"/>
                        </a:rPr>
                        <a:t>access, </a:t>
                      </a:r>
                      <a:pPr indent="0" marL="0">
                        <a:buNone/>
                      </a:pPr>
                      <a:r>
                        <a:rPr lang="en-US" sz="900" dirty="0">
                          <a:solidFill>
                            <a:srgbClr val="1A2233"/>
                          </a:solidFill>
                          <a:latin typeface="Arial" pitchFamily="34" charset="0"/>
                          <a:ea typeface="Arial" pitchFamily="34" charset="-122"/>
                          <a:cs typeface="Arial" pitchFamily="34" charset="-120"/>
                        </a:rPr>
                        <a:t>executive </a:t>
                      </a:r>
                      <a:pPr indent="0" marL="0">
                        <a:buNone/>
                      </a:pPr>
                      <a:r>
                        <a:rPr lang="en-US" sz="900" dirty="0">
                          <a:solidFill>
                            <a:srgbClr val="1A2233"/>
                          </a:solidFill>
                          <a:latin typeface="Arial" pitchFamily="34" charset="0"/>
                          <a:ea typeface="Arial" pitchFamily="34" charset="-122"/>
                          <a:cs typeface="Arial" pitchFamily="34" charset="-120"/>
                        </a:rPr>
                        <a:t>updates,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handoffs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out-of-band </a:t>
                      </a:r>
                      <a:pPr indent="0" marL="0">
                        <a:buNone/>
                      </a:pPr>
                      <a:r>
                        <a:rPr lang="en-US" sz="900" dirty="0">
                          <a:solidFill>
                            <a:srgbClr val="1A2233"/>
                          </a:solidFill>
                          <a:latin typeface="Arial" pitchFamily="34" charset="0"/>
                          <a:ea typeface="Arial" pitchFamily="34" charset="-122"/>
                          <a:cs typeface="Arial" pitchFamily="34" charset="-120"/>
                        </a:rPr>
                        <a:t>environment.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Executive </a:t>
                      </a:r>
                      <a:pPr indent="0" marL="0">
                        <a:buNone/>
                      </a:pPr>
                      <a:r>
                        <a:rPr lang="en-US" sz="900" b="1" dirty="0">
                          <a:solidFill>
                            <a:srgbClr val="1F3A93"/>
                          </a:solidFill>
                          <a:latin typeface="Arial" pitchFamily="34" charset="0"/>
                          <a:ea typeface="Arial" pitchFamily="34" charset="-122"/>
                          <a:cs typeface="Arial" pitchFamily="34" charset="-120"/>
                        </a:rPr>
                        <a:t>Command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F3A93"/>
                          </a:solidFill>
                          <a:latin typeface="Arial" pitchFamily="34" charset="0"/>
                          <a:ea typeface="Arial" pitchFamily="34" charset="-122"/>
                          <a:cs typeface="Arial" pitchFamily="34" charset="-120"/>
                        </a:rPr>
                        <a:t>L3 </a:t>
                      </a:r>
                      <a:pPr indent="0" marL="0">
                        <a:buNone/>
                      </a:pPr>
                      <a:r>
                        <a:rPr lang="en-US" sz="900" dirty="0">
                          <a:solidFill>
                            <a:srgbClr val="1F3A93"/>
                          </a:solidFill>
                          <a:latin typeface="Arial" pitchFamily="34" charset="0"/>
                          <a:ea typeface="Arial" pitchFamily="34" charset="-122"/>
                          <a:cs typeface="Arial" pitchFamily="34" charset="-120"/>
                        </a:rPr>
                        <a:t>Integrated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Leaders </a:t>
                      </a:r>
                      <a:pPr indent="0" marL="0">
                        <a:buNone/>
                      </a:pPr>
                      <a:r>
                        <a:rPr lang="en-US" sz="900" dirty="0">
                          <a:solidFill>
                            <a:srgbClr val="1A2233"/>
                          </a:solidFill>
                          <a:latin typeface="Arial" pitchFamily="34" charset="0"/>
                          <a:ea typeface="Arial" pitchFamily="34" charset="-122"/>
                          <a:cs typeface="Arial" pitchFamily="34" charset="-120"/>
                        </a:rPr>
                        <a:t>relying </a:t>
                      </a:r>
                      <a:pPr indent="0" marL="0">
                        <a:buNone/>
                      </a:pPr>
                      <a:r>
                        <a:rPr lang="en-US" sz="900" dirty="0">
                          <a:solidFill>
                            <a:srgbClr val="1A2233"/>
                          </a:solidFill>
                          <a:latin typeface="Arial" pitchFamily="34" charset="0"/>
                          <a:ea typeface="Arial" pitchFamily="34" charset="-122"/>
                          <a:cs typeface="Arial" pitchFamily="34" charset="-120"/>
                        </a:rPr>
                        <a:t>on </a:t>
                      </a:r>
                      <a:pPr indent="0" marL="0">
                        <a:buNone/>
                      </a:pPr>
                      <a:r>
                        <a:rPr lang="en-US" sz="900" dirty="0">
                          <a:solidFill>
                            <a:srgbClr val="1A2233"/>
                          </a:solidFill>
                          <a:latin typeface="Arial" pitchFamily="34" charset="0"/>
                          <a:ea typeface="Arial" pitchFamily="34" charset="-122"/>
                          <a:cs typeface="Arial" pitchFamily="34" charset="-120"/>
                        </a:rPr>
                        <a:t>personal </a:t>
                      </a:r>
                      <a:pPr indent="0" marL="0">
                        <a:buNone/>
                      </a:pPr>
                      <a:r>
                        <a:rPr lang="en-US" sz="900" dirty="0">
                          <a:solidFill>
                            <a:srgbClr val="1A2233"/>
                          </a:solidFill>
                          <a:latin typeface="Arial" pitchFamily="34" charset="0"/>
                          <a:ea typeface="Arial" pitchFamily="34" charset="-122"/>
                          <a:cs typeface="Arial" pitchFamily="34" charset="-120"/>
                        </a:rPr>
                        <a:t>texts </a:t>
                      </a:r>
                      <a:pPr indent="0" marL="0">
                        <a:buNone/>
                      </a:pPr>
                      <a:r>
                        <a:rPr lang="en-US" sz="900" dirty="0">
                          <a:solidFill>
                            <a:srgbClr val="1A2233"/>
                          </a:solidFill>
                          <a:latin typeface="Arial" pitchFamily="34" charset="0"/>
                          <a:ea typeface="Arial" pitchFamily="34" charset="-122"/>
                          <a:cs typeface="Arial" pitchFamily="34" charset="-120"/>
                        </a:rPr>
                        <a:t>or </a:t>
                      </a:r>
                      <a:pPr indent="0" marL="0">
                        <a:buNone/>
                      </a:pPr>
                      <a:r>
                        <a:rPr lang="en-US" sz="900" dirty="0">
                          <a:solidFill>
                            <a:srgbClr val="1A2233"/>
                          </a:solidFill>
                          <a:latin typeface="Arial" pitchFamily="34" charset="0"/>
                          <a:ea typeface="Arial" pitchFamily="34" charset="-122"/>
                          <a:cs typeface="Arial" pitchFamily="34" charset="-120"/>
                        </a:rPr>
                        <a:t>ad </a:t>
                      </a:r>
                      <a:pPr indent="0" marL="0">
                        <a:buNone/>
                      </a:pPr>
                      <a:r>
                        <a:rPr lang="en-US" sz="900" dirty="0">
                          <a:solidFill>
                            <a:srgbClr val="1A2233"/>
                          </a:solidFill>
                          <a:latin typeface="Arial" pitchFamily="34" charset="0"/>
                          <a:ea typeface="Arial" pitchFamily="34" charset="-122"/>
                          <a:cs typeface="Arial" pitchFamily="34" charset="-120"/>
                        </a:rPr>
                        <a:t>hoc </a:t>
                      </a:r>
                      <a:pPr indent="0" marL="0">
                        <a:buNone/>
                      </a:pPr>
                      <a:r>
                        <a:rPr lang="en-US" sz="900" dirty="0">
                          <a:solidFill>
                            <a:srgbClr val="1A2233"/>
                          </a:solidFill>
                          <a:latin typeface="Arial" pitchFamily="34" charset="0"/>
                          <a:ea typeface="Arial" pitchFamily="34" charset="-122"/>
                          <a:cs typeface="Arial" pitchFamily="34" charset="-120"/>
                        </a:rPr>
                        <a:t>calls </a:t>
                      </a:r>
                      <a:pPr indent="0" marL="0">
                        <a:buNone/>
                      </a:pPr>
                      <a:r>
                        <a:rPr lang="en-US" sz="900" dirty="0">
                          <a:solidFill>
                            <a:srgbClr val="1A2233"/>
                          </a:solidFill>
                          <a:latin typeface="Arial" pitchFamily="34" charset="0"/>
                          <a:ea typeface="Arial" pitchFamily="34" charset="-122"/>
                          <a:cs typeface="Arial" pitchFamily="34" charset="-120"/>
                        </a:rPr>
                        <a:t>may </a:t>
                      </a:r>
                      <a:pPr indent="0" marL="0">
                        <a:buNone/>
                      </a:pPr>
                      <a:r>
                        <a:rPr lang="en-US" sz="900" dirty="0">
                          <a:solidFill>
                            <a:srgbClr val="1A2233"/>
                          </a:solidFill>
                          <a:latin typeface="Arial" pitchFamily="34" charset="0"/>
                          <a:ea typeface="Arial" pitchFamily="34" charset="-122"/>
                          <a:cs typeface="Arial" pitchFamily="34" charset="-120"/>
                        </a:rPr>
                        <a:t>decide </a:t>
                      </a:r>
                      <a:pPr indent="0" marL="0">
                        <a:buNone/>
                      </a:pPr>
                      <a:r>
                        <a:rPr lang="en-US" sz="900" dirty="0">
                          <a:solidFill>
                            <a:srgbClr val="1A2233"/>
                          </a:solidFill>
                          <a:latin typeface="Arial" pitchFamily="34" charset="0"/>
                          <a:ea typeface="Arial" pitchFamily="34" charset="-122"/>
                          <a:cs typeface="Arial" pitchFamily="34" charset="-120"/>
                        </a:rPr>
                        <a:t>without </a:t>
                      </a:r>
                      <a:pPr indent="0" marL="0">
                        <a:buNone/>
                      </a:pPr>
                      <a:r>
                        <a:rPr lang="en-US" sz="900" dirty="0">
                          <a:solidFill>
                            <a:srgbClr val="1A2233"/>
                          </a:solidFill>
                          <a:latin typeface="Arial" pitchFamily="34" charset="0"/>
                          <a:ea typeface="Arial" pitchFamily="34" charset="-122"/>
                          <a:cs typeface="Arial" pitchFamily="34" charset="-120"/>
                        </a:rPr>
                        <a:t>current, </a:t>
                      </a:r>
                      <a:pPr indent="0" marL="0">
                        <a:buNone/>
                      </a:pPr>
                      <a:r>
                        <a:rPr lang="en-US" sz="900" dirty="0">
                          <a:solidFill>
                            <a:srgbClr val="1A2233"/>
                          </a:solidFill>
                          <a:latin typeface="Arial" pitchFamily="34" charset="0"/>
                          <a:ea typeface="Arial" pitchFamily="34" charset="-122"/>
                          <a:cs typeface="Arial" pitchFamily="34" charset="-120"/>
                        </a:rPr>
                        <a:t>trusted </a:t>
                      </a:r>
                      <a:pPr indent="0" marL="0">
                        <a:buNone/>
                      </a:pPr>
                      <a:r>
                        <a:rPr lang="en-US" sz="900" dirty="0">
                          <a:solidFill>
                            <a:srgbClr val="1A2233"/>
                          </a:solidFill>
                          <a:latin typeface="Arial" pitchFamily="34" charset="0"/>
                          <a:ea typeface="Arial" pitchFamily="34" charset="-122"/>
                          <a:cs typeface="Arial" pitchFamily="34" charset="-120"/>
                        </a:rPr>
                        <a:t>information.</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Deliver </a:t>
                      </a:r>
                      <a:pPr indent="0" marL="0">
                        <a:buNone/>
                      </a:pPr>
                      <a:r>
                        <a:rPr lang="en-US" sz="900" dirty="0">
                          <a:solidFill>
                            <a:srgbClr val="1A2233"/>
                          </a:solidFill>
                          <a:latin typeface="Arial" pitchFamily="34" charset="0"/>
                          <a:ea typeface="Arial" pitchFamily="34" charset="-122"/>
                          <a:cs typeface="Arial" pitchFamily="34" charset="-120"/>
                        </a:rPr>
                        <a:t>decision-ready </a:t>
                      </a:r>
                      <a:pPr indent="0" marL="0">
                        <a:buNone/>
                      </a:pPr>
                      <a:r>
                        <a:rPr lang="en-US" sz="900" dirty="0">
                          <a:solidFill>
                            <a:srgbClr val="1A2233"/>
                          </a:solidFill>
                          <a:latin typeface="Arial" pitchFamily="34" charset="0"/>
                          <a:ea typeface="Arial" pitchFamily="34" charset="-122"/>
                          <a:cs typeface="Arial" pitchFamily="34" charset="-120"/>
                        </a:rPr>
                        <a:t>context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executives </a:t>
                      </a:r>
                      <a:pPr indent="0" marL="0">
                        <a:buNone/>
                      </a:pPr>
                      <a:r>
                        <a:rPr lang="en-US" sz="900" dirty="0">
                          <a:solidFill>
                            <a:srgbClr val="1A2233"/>
                          </a:solidFill>
                          <a:latin typeface="Arial" pitchFamily="34" charset="0"/>
                          <a:ea typeface="Arial" pitchFamily="34" charset="-122"/>
                          <a:cs typeface="Arial" pitchFamily="34" charset="-120"/>
                        </a:rPr>
                        <a:t>as </a:t>
                      </a:r>
                      <a:pPr indent="0" marL="0">
                        <a:buNone/>
                      </a:pPr>
                      <a:r>
                        <a:rPr lang="en-US" sz="900" dirty="0">
                          <a:solidFill>
                            <a:srgbClr val="1A2233"/>
                          </a:solidFill>
                          <a:latin typeface="Arial" pitchFamily="34" charset="0"/>
                          <a:ea typeface="Arial" pitchFamily="34" charset="-122"/>
                          <a:cs typeface="Arial" pitchFamily="34" charset="-120"/>
                        </a:rPr>
                        <a:t>material </a:t>
                      </a:r>
                      <a:pPr indent="0" marL="0">
                        <a:buNone/>
                      </a:pPr>
                      <a:r>
                        <a:rPr lang="en-US" sz="900" dirty="0">
                          <a:solidFill>
                            <a:srgbClr val="1A2233"/>
                          </a:solidFill>
                          <a:latin typeface="Arial" pitchFamily="34" charset="0"/>
                          <a:ea typeface="Arial" pitchFamily="34" charset="-122"/>
                          <a:cs typeface="Arial" pitchFamily="34" charset="-120"/>
                        </a:rPr>
                        <a:t>facts </a:t>
                      </a:r>
                      <a:pPr indent="0" marL="0">
                        <a:buNone/>
                      </a:pPr>
                      <a:r>
                        <a:rPr lang="en-US" sz="900" dirty="0">
                          <a:solidFill>
                            <a:srgbClr val="1A2233"/>
                          </a:solidFill>
                          <a:latin typeface="Arial" pitchFamily="34" charset="0"/>
                          <a:ea typeface="Arial" pitchFamily="34" charset="-122"/>
                          <a:cs typeface="Arial" pitchFamily="34" charset="-120"/>
                        </a:rPr>
                        <a:t>change, </a:t>
                      </a:r>
                      <a:pPr indent="0" marL="0">
                        <a:buNone/>
                      </a:pPr>
                      <a:r>
                        <a:rPr lang="en-US" sz="900" dirty="0">
                          <a:solidFill>
                            <a:srgbClr val="1A2233"/>
                          </a:solidFill>
                          <a:latin typeface="Arial" pitchFamily="34" charset="0"/>
                          <a:ea typeface="Arial" pitchFamily="34" charset="-122"/>
                          <a:cs typeface="Arial" pitchFamily="34" charset="-120"/>
                        </a:rPr>
                        <a:t>without </a:t>
                      </a:r>
                      <a:pPr indent="0" marL="0">
                        <a:buNone/>
                      </a:pPr>
                      <a:r>
                        <a:rPr lang="en-US" sz="900" dirty="0">
                          <a:solidFill>
                            <a:srgbClr val="1A2233"/>
                          </a:solidFill>
                          <a:latin typeface="Arial" pitchFamily="34" charset="0"/>
                          <a:ea typeface="Arial" pitchFamily="34" charset="-122"/>
                          <a:cs typeface="Arial" pitchFamily="34" charset="-120"/>
                        </a:rPr>
                        <a:t>requiring </a:t>
                      </a:r>
                      <a:pPr indent="0" marL="0">
                        <a:buNone/>
                      </a:pPr>
                      <a:r>
                        <a:rPr lang="en-US" sz="900" dirty="0">
                          <a:solidFill>
                            <a:srgbClr val="1A2233"/>
                          </a:solidFill>
                          <a:latin typeface="Arial" pitchFamily="34" charset="0"/>
                          <a:ea typeface="Arial" pitchFamily="34" charset="-122"/>
                          <a:cs typeface="Arial" pitchFamily="34" charset="-120"/>
                        </a:rPr>
                        <a:t>them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follow </a:t>
                      </a:r>
                      <a:pPr indent="0" marL="0">
                        <a:buNone/>
                      </a:pPr>
                      <a:r>
                        <a:rPr lang="en-US" sz="900" dirty="0">
                          <a:solidFill>
                            <a:srgbClr val="1A2233"/>
                          </a:solidFill>
                          <a:latin typeface="Arial" pitchFamily="34" charset="0"/>
                          <a:ea typeface="Arial" pitchFamily="34" charset="-122"/>
                          <a:cs typeface="Arial" pitchFamily="34" charset="-120"/>
                        </a:rPr>
                        <a:t>every </a:t>
                      </a:r>
                      <a:pPr indent="0" marL="0">
                        <a:buNone/>
                      </a:pPr>
                      <a:r>
                        <a:rPr lang="en-US" sz="900" dirty="0">
                          <a:solidFill>
                            <a:srgbClr val="1A2233"/>
                          </a:solidFill>
                          <a:latin typeface="Arial" pitchFamily="34" charset="0"/>
                          <a:ea typeface="Arial" pitchFamily="34" charset="-122"/>
                          <a:cs typeface="Arial" pitchFamily="34" charset="-120"/>
                        </a:rPr>
                        <a:t>thread.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90-DAY PLAN · DAYS 1–30</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Remediate independence and activation foundations; set owners and measures.</a:t>
            </a:r>
            <a:endParaRPr lang="en-US" sz="11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47120" cy="914400"/>
        </p:xfrm>
        <a:graphic>
          <a:graphicData uri="http://schemas.openxmlformats.org/drawingml/2006/table">
            <a:tbl>
              <a:tblPr/>
              <a:tblGrid>
                <a:gridCol w="822960"/>
                <a:gridCol w="3383280"/>
                <a:gridCol w="1920240"/>
                <a:gridCol w="1463040"/>
                <a:gridCol w="1005840"/>
                <a:gridCol w="265176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Priority</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Action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Owner</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Due</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Acceptance </a:t>
                      </a:r>
                      <a:pPr indent="0" marL="0">
                        <a:buNone/>
                      </a:pPr>
                      <a:r>
                        <a:rPr lang="en-US" sz="1000" b="1" dirty="0">
                          <a:solidFill>
                            <a:srgbClr val="FFFFFF"/>
                          </a:solidFill>
                          <a:latin typeface="Arial" pitchFamily="34" charset="0"/>
                          <a:ea typeface="Arial" pitchFamily="34" charset="-122"/>
                          <a:cs typeface="Arial" pitchFamily="34" charset="-120"/>
                        </a:rPr>
                        <a:t>criteria</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Create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maintain </a:t>
                      </a:r>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role-owned </a:t>
                      </a:r>
                      <a:pPr indent="0" marL="0">
                        <a:buNone/>
                      </a:pPr>
                      <a:r>
                        <a:rPr lang="en-US" sz="900" dirty="0">
                          <a:solidFill>
                            <a:srgbClr val="1A2233"/>
                          </a:solidFill>
                          <a:latin typeface="Arial" pitchFamily="34" charset="0"/>
                          <a:ea typeface="Arial" pitchFamily="34" charset="-122"/>
                          <a:cs typeface="Arial" pitchFamily="34" charset="-120"/>
                        </a:rPr>
                        <a:t>contact </a:t>
                      </a:r>
                      <a:pPr indent="0" marL="0">
                        <a:buNone/>
                      </a:pPr>
                      <a:r>
                        <a:rPr lang="en-US" sz="900" dirty="0">
                          <a:solidFill>
                            <a:srgbClr val="1A2233"/>
                          </a:solidFill>
                          <a:latin typeface="Arial" pitchFamily="34" charset="0"/>
                          <a:ea typeface="Arial" pitchFamily="34" charset="-122"/>
                          <a:cs typeface="Arial" pitchFamily="34" charset="-120"/>
                        </a:rPr>
                        <a:t>roster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documented </a:t>
                      </a:r>
                      <a:pPr indent="0" marL="0">
                        <a:buNone/>
                      </a:pPr>
                      <a:r>
                        <a:rPr lang="en-US" sz="900" dirty="0">
                          <a:solidFill>
                            <a:srgbClr val="1A2233"/>
                          </a:solidFill>
                          <a:latin typeface="Arial" pitchFamily="34" charset="0"/>
                          <a:ea typeface="Arial" pitchFamily="34" charset="-122"/>
                          <a:cs typeface="Arial" pitchFamily="34" charset="-120"/>
                        </a:rPr>
                        <a:t>fallback </a:t>
                      </a:r>
                      <a:pPr indent="0" marL="0">
                        <a:buNone/>
                      </a:pPr>
                      <a:r>
                        <a:rPr lang="en-US" sz="900" dirty="0">
                          <a:solidFill>
                            <a:srgbClr val="1A2233"/>
                          </a:solidFill>
                          <a:latin typeface="Arial" pitchFamily="34" charset="0"/>
                          <a:ea typeface="Arial" pitchFamily="34" charset="-122"/>
                          <a:cs typeface="Arial" pitchFamily="34" charset="-120"/>
                        </a:rPr>
                        <a:t>activation </a:t>
                      </a:r>
                      <a:pPr indent="0" marL="0">
                        <a:buNone/>
                      </a:pPr>
                      <a:r>
                        <a:rPr lang="en-US" sz="900" dirty="0">
                          <a:solidFill>
                            <a:srgbClr val="1A2233"/>
                          </a:solidFill>
                          <a:latin typeface="Arial" pitchFamily="34" charset="0"/>
                          <a:ea typeface="Arial" pitchFamily="34" charset="-122"/>
                          <a:cs typeface="Arial" pitchFamily="34" charset="-120"/>
                        </a:rPr>
                        <a:t>procedure.</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Activation </a:t>
                      </a:r>
                      <a:pPr indent="0" marL="0">
                        <a:buNone/>
                      </a:pPr>
                      <a:r>
                        <a:rPr lang="en-US" sz="900" dirty="0">
                          <a:solidFill>
                            <a:srgbClr val="1A2233"/>
                          </a:solidFill>
                          <a:latin typeface="Arial" pitchFamily="34" charset="0"/>
                          <a:ea typeface="Arial" pitchFamily="34" charset="-122"/>
                          <a:cs typeface="Arial" pitchFamily="34" charset="-120"/>
                        </a:rPr>
                        <a:t>&amp; </a:t>
                      </a:r>
                      <a:pPr indent="0" marL="0">
                        <a:buNone/>
                      </a:pPr>
                      <a:r>
                        <a:rPr lang="en-US" sz="900" dirty="0">
                          <a:solidFill>
                            <a:srgbClr val="1A2233"/>
                          </a:solidFill>
                          <a:latin typeface="Arial" pitchFamily="34" charset="0"/>
                          <a:ea typeface="Arial" pitchFamily="34" charset="-122"/>
                          <a:cs typeface="Arial" pitchFamily="34" charset="-120"/>
                        </a:rPr>
                        <a:t>Access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L2</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2026-02-14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Roster </a:t>
                      </a:r>
                      <a:pPr indent="0" marL="0">
                        <a:buNone/>
                      </a:pPr>
                      <a:r>
                        <a:rPr lang="en-US" sz="900" dirty="0">
                          <a:solidFill>
                            <a:srgbClr val="1A2233"/>
                          </a:solidFill>
                          <a:latin typeface="Arial" pitchFamily="34" charset="0"/>
                          <a:ea typeface="Arial" pitchFamily="34" charset="-122"/>
                          <a:cs typeface="Arial" pitchFamily="34" charset="-120"/>
                        </a:rPr>
                        <a:t>covers </a:t>
                      </a:r>
                      <a:pPr indent="0" marL="0">
                        <a:buNone/>
                      </a:pPr>
                      <a:r>
                        <a:rPr lang="en-US" sz="900" dirty="0">
                          <a:solidFill>
                            <a:srgbClr val="1A2233"/>
                          </a:solidFill>
                          <a:latin typeface="Arial" pitchFamily="34" charset="0"/>
                          <a:ea typeface="Arial" pitchFamily="34" charset="-122"/>
                          <a:cs typeface="Arial" pitchFamily="34" charset="-120"/>
                        </a:rPr>
                        <a:t>every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function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is </a:t>
                      </a:r>
                      <a:pPr indent="0" marL="0">
                        <a:buNone/>
                      </a:pPr>
                      <a:r>
                        <a:rPr lang="en-US" sz="900" dirty="0">
                          <a:solidFill>
                            <a:srgbClr val="1A2233"/>
                          </a:solidFill>
                          <a:latin typeface="Arial" pitchFamily="34" charset="0"/>
                          <a:ea typeface="Arial" pitchFamily="34" charset="-122"/>
                          <a:cs typeface="Arial" pitchFamily="34" charset="-120"/>
                        </a:rPr>
                        <a:t>reviewed </a:t>
                      </a:r>
                      <a:pPr indent="0" marL="0">
                        <a:buNone/>
                      </a:pPr>
                      <a:r>
                        <a:rPr lang="en-US" sz="900" dirty="0">
                          <a:solidFill>
                            <a:srgbClr val="1A2233"/>
                          </a:solidFill>
                          <a:latin typeface="Arial" pitchFamily="34" charset="0"/>
                          <a:ea typeface="Arial" pitchFamily="34" charset="-122"/>
                          <a:cs typeface="Arial" pitchFamily="34" charset="-120"/>
                        </a:rPr>
                        <a:t>by </a:t>
                      </a:r>
                      <a:pPr indent="0" marL="0">
                        <a:buNone/>
                      </a:pPr>
                      <a:r>
                        <a:rPr lang="en-US" sz="900" dirty="0">
                          <a:solidFill>
                            <a:srgbClr val="1A2233"/>
                          </a:solidFill>
                          <a:latin typeface="Arial" pitchFamily="34" charset="0"/>
                          <a:ea typeface="Arial" pitchFamily="34" charset="-122"/>
                          <a:cs typeface="Arial" pitchFamily="34" charset="-120"/>
                        </a:rPr>
                        <a:t>each </a:t>
                      </a:r>
                      <a:pPr indent="0" marL="0">
                        <a:buNone/>
                      </a:pPr>
                      <a:r>
                        <a:rPr lang="en-US" sz="900" dirty="0">
                          <a:solidFill>
                            <a:srgbClr val="1A2233"/>
                          </a:solidFill>
                          <a:latin typeface="Arial" pitchFamily="34" charset="0"/>
                          <a:ea typeface="Arial" pitchFamily="34" charset="-122"/>
                          <a:cs typeface="Arial" pitchFamily="34" charset="-120"/>
                        </a:rPr>
                        <a:t>role </a:t>
                      </a:r>
                      <a:pPr indent="0" marL="0">
                        <a:buNone/>
                      </a:pPr>
                      <a:r>
                        <a:rPr lang="en-US" sz="900" dirty="0">
                          <a:solidFill>
                            <a:srgbClr val="1A2233"/>
                          </a:solidFill>
                          <a:latin typeface="Arial" pitchFamily="34" charset="0"/>
                          <a:ea typeface="Arial" pitchFamily="34" charset="-122"/>
                          <a:cs typeface="Arial" pitchFamily="34" charset="-120"/>
                        </a:rPr>
                        <a:t>owner.</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Agree </a:t>
                      </a:r>
                      <a:pPr indent="0" marL="0">
                        <a:buNone/>
                      </a:pPr>
                      <a:r>
                        <a:rPr lang="en-US" sz="900" dirty="0">
                          <a:solidFill>
                            <a:srgbClr val="1A2233"/>
                          </a:solidFill>
                          <a:latin typeface="Arial" pitchFamily="34" charset="0"/>
                          <a:ea typeface="Arial" pitchFamily="34" charset="-122"/>
                          <a:cs typeface="Arial" pitchFamily="34" charset="-120"/>
                        </a:rPr>
                        <a:t>an </a:t>
                      </a:r>
                      <a:pPr indent="0" marL="0">
                        <a:buNone/>
                      </a:pPr>
                      <a:r>
                        <a:rPr lang="en-US" sz="900" dirty="0">
                          <a:solidFill>
                            <a:srgbClr val="1A2233"/>
                          </a:solidFill>
                          <a:latin typeface="Arial" pitchFamily="34" charset="0"/>
                          <a:ea typeface="Arial" pitchFamily="34" charset="-122"/>
                          <a:cs typeface="Arial" pitchFamily="34" charset="-120"/>
                        </a:rPr>
                        <a:t>authoritative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record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decision </a:t>
                      </a:r>
                      <a:pPr indent="0" marL="0">
                        <a:buNone/>
                      </a:pPr>
                      <a:r>
                        <a:rPr lang="en-US" sz="900" dirty="0">
                          <a:solidFill>
                            <a:srgbClr val="1A2233"/>
                          </a:solidFill>
                          <a:latin typeface="Arial" pitchFamily="34" charset="0"/>
                          <a:ea typeface="Arial" pitchFamily="34" charset="-122"/>
                          <a:cs typeface="Arial" pitchFamily="34" charset="-120"/>
                        </a:rPr>
                        <a:t>capture </a:t>
                      </a:r>
                      <a:pPr indent="0" marL="0">
                        <a:buNone/>
                      </a:pPr>
                      <a:r>
                        <a:rPr lang="en-US" sz="900" dirty="0">
                          <a:solidFill>
                            <a:srgbClr val="1A2233"/>
                          </a:solidFill>
                          <a:latin typeface="Arial" pitchFamily="34" charset="0"/>
                          <a:ea typeface="Arial" pitchFamily="34" charset="-122"/>
                          <a:cs typeface="Arial" pitchFamily="34" charset="-120"/>
                        </a:rPr>
                        <a:t>process </a:t>
                      </a:r>
                      <a:pPr indent="0" marL="0">
                        <a:buNone/>
                      </a:pPr>
                      <a:r>
                        <a:rPr lang="en-US" sz="900" dirty="0">
                          <a:solidFill>
                            <a:srgbClr val="1A2233"/>
                          </a:solidFill>
                          <a:latin typeface="Arial" pitchFamily="34" charset="0"/>
                          <a:ea typeface="Arial" pitchFamily="34" charset="-122"/>
                          <a:cs typeface="Arial" pitchFamily="34" charset="-120"/>
                        </a:rPr>
                        <a:t>for </a:t>
                      </a:r>
                      <a:pPr indent="0" marL="0">
                        <a:buNone/>
                      </a:pPr>
                      <a:r>
                        <a:rPr lang="en-US" sz="900" dirty="0">
                          <a:solidFill>
                            <a:srgbClr val="1A2233"/>
                          </a:solidFill>
                          <a:latin typeface="Arial" pitchFamily="34" charset="0"/>
                          <a:ea typeface="Arial" pitchFamily="34" charset="-122"/>
                          <a:cs typeface="Arial" pitchFamily="34" charset="-120"/>
                        </a:rPr>
                        <a:t>out-of-band </a:t>
                      </a:r>
                      <a:pPr indent="0" marL="0">
                        <a:buNone/>
                      </a:pPr>
                      <a:r>
                        <a:rPr lang="en-US" sz="900" dirty="0">
                          <a:solidFill>
                            <a:srgbClr val="1A2233"/>
                          </a:solidFill>
                          <a:latin typeface="Arial" pitchFamily="34" charset="0"/>
                          <a:ea typeface="Arial" pitchFamily="34" charset="-122"/>
                          <a:cs typeface="Arial" pitchFamily="34" charset="-120"/>
                        </a:rPr>
                        <a:t>work.</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Record </a:t>
                      </a:r>
                      <a:pPr indent="0" marL="0">
                        <a:buNone/>
                      </a:pPr>
                      <a:r>
                        <a:rPr lang="en-US" sz="900" dirty="0">
                          <a:solidFill>
                            <a:srgbClr val="1A2233"/>
                          </a:solidFill>
                          <a:latin typeface="Arial" pitchFamily="34" charset="0"/>
                          <a:ea typeface="Arial" pitchFamily="34" charset="-122"/>
                          <a:cs typeface="Arial" pitchFamily="34" charset="-120"/>
                        </a:rPr>
                        <a:t>Continuity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L2</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 </a:t>
                      </a:r>
                      <a:pPr indent="0" marL="0">
                        <a:buNone/>
                      </a:pPr>
                      <a:r>
                        <a:rPr lang="en-US" sz="900" dirty="0">
                          <a:solidFill>
                            <a:srgbClr val="1A2233"/>
                          </a:solidFill>
                          <a:latin typeface="Arial" pitchFamily="34" charset="0"/>
                          <a:ea typeface="Arial" pitchFamily="34" charset="-122"/>
                          <a:cs typeface="Arial" pitchFamily="34" charset="-120"/>
                        </a:rPr>
                        <a:t>with </a:t>
                      </a:r>
                      <a:pPr indent="0" marL="0">
                        <a:buNone/>
                      </a:pPr>
                      <a:r>
                        <a:rPr lang="en-US" sz="900" dirty="0">
                          <a:solidFill>
                            <a:srgbClr val="1A2233"/>
                          </a:solidFill>
                          <a:latin typeface="Arial" pitchFamily="34" charset="0"/>
                          <a:ea typeface="Arial" pitchFamily="34" charset="-122"/>
                          <a:cs typeface="Arial" pitchFamily="34" charset="-120"/>
                        </a:rPr>
                        <a:t>Legal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2026-02-14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single </a:t>
                      </a:r>
                      <a:pPr indent="0" marL="0">
                        <a:buNone/>
                      </a:pPr>
                      <a:r>
                        <a:rPr lang="en-US" sz="900" dirty="0">
                          <a:solidFill>
                            <a:srgbClr val="1A2233"/>
                          </a:solidFill>
                          <a:latin typeface="Arial" pitchFamily="34" charset="0"/>
                          <a:ea typeface="Arial" pitchFamily="34" charset="-122"/>
                          <a:cs typeface="Arial" pitchFamily="34" charset="-120"/>
                        </a:rPr>
                        <a:t>record </a:t>
                      </a:r>
                      <a:pPr indent="0" marL="0">
                        <a:buNone/>
                      </a:pPr>
                      <a:r>
                        <a:rPr lang="en-US" sz="900" dirty="0">
                          <a:solidFill>
                            <a:srgbClr val="1A2233"/>
                          </a:solidFill>
                          <a:latin typeface="Arial" pitchFamily="34" charset="0"/>
                          <a:ea typeface="Arial" pitchFamily="34" charset="-122"/>
                          <a:cs typeface="Arial" pitchFamily="34" charset="-120"/>
                        </a:rPr>
                        <a:t>location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capture </a:t>
                      </a:r>
                      <a:pPr indent="0" marL="0">
                        <a:buNone/>
                      </a:pPr>
                      <a:r>
                        <a:rPr lang="en-US" sz="900" dirty="0">
                          <a:solidFill>
                            <a:srgbClr val="1A2233"/>
                          </a:solidFill>
                          <a:latin typeface="Arial" pitchFamily="34" charset="0"/>
                          <a:ea typeface="Arial" pitchFamily="34" charset="-122"/>
                          <a:cs typeface="Arial" pitchFamily="34" charset="-120"/>
                        </a:rPr>
                        <a:t>template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approved </a:t>
                      </a:r>
                      <a:pPr indent="0" marL="0">
                        <a:buNone/>
                      </a:pPr>
                      <a:r>
                        <a:rPr lang="en-US" sz="900" dirty="0">
                          <a:solidFill>
                            <a:srgbClr val="1A2233"/>
                          </a:solidFill>
                          <a:latin typeface="Arial" pitchFamily="34" charset="0"/>
                          <a:ea typeface="Arial" pitchFamily="34" charset="-122"/>
                          <a:cs typeface="Arial" pitchFamily="34" charset="-120"/>
                        </a:rPr>
                        <a:t>by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Separate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mail, </a:t>
                      </a:r>
                      <a:pPr indent="0" marL="0">
                        <a:buNone/>
                      </a:pPr>
                      <a:r>
                        <a:rPr lang="en-US" sz="900" dirty="0">
                          <a:solidFill>
                            <a:srgbClr val="1A2233"/>
                          </a:solidFill>
                          <a:latin typeface="Arial" pitchFamily="34" charset="0"/>
                          <a:ea typeface="Arial" pitchFamily="34" charset="-122"/>
                          <a:cs typeface="Arial" pitchFamily="34" charset="-120"/>
                        </a:rPr>
                        <a:t>chat,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meetings </a:t>
                      </a:r>
                      <a:pPr indent="0" marL="0">
                        <a:buNone/>
                      </a:pPr>
                      <a:r>
                        <a:rPr lang="en-US" sz="900" dirty="0">
                          <a:solidFill>
                            <a:srgbClr val="1A2233"/>
                          </a:solidFill>
                          <a:latin typeface="Arial" pitchFamily="34" charset="0"/>
                          <a:ea typeface="Arial" pitchFamily="34" charset="-122"/>
                          <a:cs typeface="Arial" pitchFamily="34" charset="-120"/>
                        </a:rPr>
                        <a:t>from </a:t>
                      </a:r>
                      <a:pPr indent="0" marL="0">
                        <a:buNone/>
                      </a:pPr>
                      <a:r>
                        <a:rPr lang="en-US" sz="900" dirty="0">
                          <a:solidFill>
                            <a:srgbClr val="1A2233"/>
                          </a:solidFill>
                          <a:latin typeface="Arial" pitchFamily="34" charset="0"/>
                          <a:ea typeface="Arial" pitchFamily="34" charset="-122"/>
                          <a:cs typeface="Arial" pitchFamily="34" charset="-120"/>
                        </a:rPr>
                        <a:t>corporate </a:t>
                      </a:r>
                      <a:pPr indent="0" marL="0">
                        <a:buNone/>
                      </a:pPr>
                      <a:r>
                        <a:rPr lang="en-US" sz="900" dirty="0">
                          <a:solidFill>
                            <a:srgbClr val="1A2233"/>
                          </a:solidFill>
                          <a:latin typeface="Arial" pitchFamily="34" charset="0"/>
                          <a:ea typeface="Arial" pitchFamily="34" charset="-122"/>
                          <a:cs typeface="Arial" pitchFamily="34" charset="-120"/>
                        </a:rPr>
                        <a:t>systems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validate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access </a:t>
                      </a:r>
                      <a:pPr indent="0" marL="0">
                        <a:buNone/>
                      </a:pPr>
                      <a:r>
                        <a:rPr lang="en-US" sz="900" dirty="0">
                          <a:solidFill>
                            <a:srgbClr val="1A2233"/>
                          </a:solidFill>
                          <a:latin typeface="Arial" pitchFamily="34" charset="0"/>
                          <a:ea typeface="Arial" pitchFamily="34" charset="-122"/>
                          <a:cs typeface="Arial" pitchFamily="34" charset="-120"/>
                        </a:rPr>
                        <a:t>does </a:t>
                      </a:r>
                      <a:pPr indent="0" marL="0">
                        <a:buNone/>
                      </a:pPr>
                      <a:r>
                        <a:rPr lang="en-US" sz="900" dirty="0">
                          <a:solidFill>
                            <a:srgbClr val="1A2233"/>
                          </a:solidFill>
                          <a:latin typeface="Arial" pitchFamily="34" charset="0"/>
                          <a:ea typeface="Arial" pitchFamily="34" charset="-122"/>
                          <a:cs typeface="Arial" pitchFamily="34" charset="-120"/>
                        </a:rPr>
                        <a:t>not </a:t>
                      </a:r>
                      <a:pPr indent="0" marL="0">
                        <a:buNone/>
                      </a:pPr>
                      <a:r>
                        <a:rPr lang="en-US" sz="900" dirty="0">
                          <a:solidFill>
                            <a:srgbClr val="1A2233"/>
                          </a:solidFill>
                          <a:latin typeface="Arial" pitchFamily="34" charset="0"/>
                          <a:ea typeface="Arial" pitchFamily="34" charset="-122"/>
                          <a:cs typeface="Arial" pitchFamily="34" charset="-120"/>
                        </a:rPr>
                        <a:t>depend </a:t>
                      </a:r>
                      <a:pPr indent="0" marL="0">
                        <a:buNone/>
                      </a:pPr>
                      <a:r>
                        <a:rPr lang="en-US" sz="900" dirty="0">
                          <a:solidFill>
                            <a:srgbClr val="1A2233"/>
                          </a:solidFill>
                          <a:latin typeface="Arial" pitchFamily="34" charset="0"/>
                          <a:ea typeface="Arial" pitchFamily="34" charset="-122"/>
                          <a:cs typeface="Arial" pitchFamily="34" charset="-120"/>
                        </a:rPr>
                        <a:t>on </a:t>
                      </a:r>
                      <a:pPr indent="0" marL="0">
                        <a:buNone/>
                      </a:pPr>
                      <a:r>
                        <a:rPr lang="en-US" sz="900" dirty="0">
                          <a:solidFill>
                            <a:srgbClr val="1A2233"/>
                          </a:solidFill>
                          <a:latin typeface="Arial" pitchFamily="34" charset="0"/>
                          <a:ea typeface="Arial" pitchFamily="34" charset="-122"/>
                          <a:cs typeface="Arial" pitchFamily="34" charset="-120"/>
                        </a:rPr>
                        <a:t>corporate </a:t>
                      </a:r>
                      <a:pPr indent="0" marL="0">
                        <a:buNone/>
                      </a:pPr>
                      <a:r>
                        <a:rPr lang="en-US" sz="900" dirty="0">
                          <a:solidFill>
                            <a:srgbClr val="1A2233"/>
                          </a:solidFill>
                          <a:latin typeface="Arial" pitchFamily="34" charset="0"/>
                          <a:ea typeface="Arial" pitchFamily="34" charset="-122"/>
                          <a:cs typeface="Arial" pitchFamily="34" charset="-120"/>
                        </a:rPr>
                        <a:t>identity.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Independence </a:t>
                      </a:r>
                      <a:pPr indent="0" marL="0">
                        <a:buNone/>
                      </a:pPr>
                      <a:r>
                        <a:rPr lang="en-US" sz="900" dirty="0">
                          <a:solidFill>
                            <a:srgbClr val="1A2233"/>
                          </a:solidFill>
                          <a:latin typeface="Arial" pitchFamily="34" charset="0"/>
                          <a:ea typeface="Arial" pitchFamily="34" charset="-122"/>
                          <a:cs typeface="Arial" pitchFamily="34" charset="-120"/>
                        </a:rPr>
                        <a:t>from </a:t>
                      </a:r>
                      <a:pPr indent="0" marL="0">
                        <a:buNone/>
                      </a:pPr>
                      <a:r>
                        <a:rPr lang="en-US" sz="900" dirty="0">
                          <a:solidFill>
                            <a:srgbClr val="1A2233"/>
                          </a:solidFill>
                          <a:latin typeface="Arial" pitchFamily="34" charset="0"/>
                          <a:ea typeface="Arial" pitchFamily="34" charset="-122"/>
                          <a:cs typeface="Arial" pitchFamily="34" charset="-120"/>
                        </a:rPr>
                        <a:t>Affected </a:t>
                      </a:r>
                      <a:pPr indent="0" marL="0">
                        <a:buNone/>
                      </a:pPr>
                      <a:r>
                        <a:rPr lang="en-US" sz="900" dirty="0">
                          <a:solidFill>
                            <a:srgbClr val="1A2233"/>
                          </a:solidFill>
                          <a:latin typeface="Arial" pitchFamily="34" charset="0"/>
                          <a:ea typeface="Arial" pitchFamily="34" charset="-122"/>
                          <a:cs typeface="Arial" pitchFamily="34" charset="-120"/>
                        </a:rPr>
                        <a:t>Systems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L3</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CISO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Head </a:t>
                      </a:r>
                      <a:pPr indent="0" marL="0">
                        <a:buNone/>
                      </a:pPr>
                      <a:r>
                        <a:rPr lang="en-US" sz="900" dirty="0">
                          <a:solidFill>
                            <a:srgbClr val="1A2233"/>
                          </a:solidFill>
                          <a:latin typeface="Arial" pitchFamily="34" charset="0"/>
                          <a:ea typeface="Arial" pitchFamily="34" charset="-122"/>
                          <a:cs typeface="Arial" pitchFamily="34" charset="-120"/>
                        </a:rPr>
                        <a:t>of </a:t>
                      </a:r>
                      <a:pPr indent="0" marL="0">
                        <a:buNone/>
                      </a:pPr>
                      <a:r>
                        <a:rPr lang="en-US" sz="900" dirty="0">
                          <a:solidFill>
                            <a:srgbClr val="1A2233"/>
                          </a:solidFill>
                          <a:latin typeface="Arial" pitchFamily="34" charset="0"/>
                          <a:ea typeface="Arial" pitchFamily="34" charset="-122"/>
                          <a:cs typeface="Arial" pitchFamily="34" charset="-120"/>
                        </a:rPr>
                        <a:t>Security </a:t>
                      </a:r>
                      <a:pPr indent="0" marL="0">
                        <a:buNone/>
                      </a:pPr>
                      <a:r>
                        <a:rPr lang="en-US" sz="900" dirty="0">
                          <a:solidFill>
                            <a:srgbClr val="1A2233"/>
                          </a:solidFill>
                          <a:latin typeface="Arial" pitchFamily="34" charset="0"/>
                          <a:ea typeface="Arial" pitchFamily="34" charset="-122"/>
                          <a:cs typeface="Arial" pitchFamily="34" charset="-120"/>
                        </a:rPr>
                        <a:t>Operations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2026-02-14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Each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channel </a:t>
                      </a:r>
                      <a:pPr indent="0" marL="0">
                        <a:buNone/>
                      </a:pPr>
                      <a:r>
                        <a:rPr lang="en-US" sz="900" dirty="0">
                          <a:solidFill>
                            <a:srgbClr val="1A2233"/>
                          </a:solidFill>
                          <a:latin typeface="Arial" pitchFamily="34" charset="0"/>
                          <a:ea typeface="Arial" pitchFamily="34" charset="-122"/>
                          <a:cs typeface="Arial" pitchFamily="34" charset="-120"/>
                        </a:rPr>
                        <a:t>has </a:t>
                      </a:r>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validated </a:t>
                      </a:r>
                      <a:pPr indent="0" marL="0">
                        <a:buNone/>
                      </a:pPr>
                      <a:r>
                        <a:rPr lang="en-US" sz="900" dirty="0">
                          <a:solidFill>
                            <a:srgbClr val="1A2233"/>
                          </a:solidFill>
                          <a:latin typeface="Arial" pitchFamily="34" charset="0"/>
                          <a:ea typeface="Arial" pitchFamily="34" charset="-122"/>
                          <a:cs typeface="Arial" pitchFamily="34" charset="-120"/>
                        </a:rPr>
                        <a:t>out-of-band </a:t>
                      </a:r>
                      <a:pPr indent="0" marL="0">
                        <a:buNone/>
                      </a:pPr>
                      <a:r>
                        <a:rPr lang="en-US" sz="900" dirty="0">
                          <a:solidFill>
                            <a:srgbClr val="1A2233"/>
                          </a:solidFill>
                          <a:latin typeface="Arial" pitchFamily="34" charset="0"/>
                          <a:ea typeface="Arial" pitchFamily="34" charset="-122"/>
                          <a:cs typeface="Arial" pitchFamily="34" charset="-120"/>
                        </a:rPr>
                        <a:t>equivalent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works </a:t>
                      </a:r>
                      <a:pPr indent="0" marL="0">
                        <a:buNone/>
                      </a:pPr>
                      <a:r>
                        <a:rPr lang="en-US" sz="900" dirty="0">
                          <a:solidFill>
                            <a:srgbClr val="1A2233"/>
                          </a:solidFill>
                          <a:latin typeface="Arial" pitchFamily="34" charset="0"/>
                          <a:ea typeface="Arial" pitchFamily="34" charset="-122"/>
                          <a:cs typeface="Arial" pitchFamily="34" charset="-120"/>
                        </a:rPr>
                        <a:t>with </a:t>
                      </a:r>
                      <a:pPr indent="0" marL="0">
                        <a:buNone/>
                      </a:pPr>
                      <a:r>
                        <a:rPr lang="en-US" sz="900" dirty="0">
                          <a:solidFill>
                            <a:srgbClr val="1A2233"/>
                          </a:solidFill>
                          <a:latin typeface="Arial" pitchFamily="34" charset="0"/>
                          <a:ea typeface="Arial" pitchFamily="34" charset="-122"/>
                          <a:cs typeface="Arial" pitchFamily="34" charset="-120"/>
                        </a:rPr>
                        <a:t>corporate </a:t>
                      </a:r>
                      <a:pPr indent="0" marL="0">
                        <a:buNone/>
                      </a:pPr>
                      <a:r>
                        <a:rPr lang="en-US" sz="900" dirty="0">
                          <a:solidFill>
                            <a:srgbClr val="1A2233"/>
                          </a:solidFill>
                          <a:latin typeface="Arial" pitchFamily="34" charset="0"/>
                          <a:ea typeface="Arial" pitchFamily="34" charset="-122"/>
                          <a:cs typeface="Arial" pitchFamily="34" charset="-120"/>
                        </a:rPr>
                        <a:t>SSO </a:t>
                      </a:r>
                      <a:pPr indent="0" marL="0">
                        <a:buNone/>
                      </a:pPr>
                      <a:r>
                        <a:rPr lang="en-US" sz="900" dirty="0">
                          <a:solidFill>
                            <a:srgbClr val="1A2233"/>
                          </a:solidFill>
                          <a:latin typeface="Arial" pitchFamily="34" charset="0"/>
                          <a:ea typeface="Arial" pitchFamily="34" charset="-122"/>
                          <a:cs typeface="Arial" pitchFamily="34" charset="-120"/>
                        </a:rPr>
                        <a:t>disabled.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90-DAY PLAN · DAYS 31–60</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Configure privilege-aware collaboration, executive continuity and record workflows.</a:t>
            </a:r>
            <a:endParaRPr lang="en-US" sz="11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47120" cy="914400"/>
        </p:xfrm>
        <a:graphic>
          <a:graphicData uri="http://schemas.openxmlformats.org/drawingml/2006/table">
            <a:tbl>
              <a:tblPr/>
              <a:tblGrid>
                <a:gridCol w="822960"/>
                <a:gridCol w="3383280"/>
                <a:gridCol w="1920240"/>
                <a:gridCol w="1463040"/>
                <a:gridCol w="1005840"/>
                <a:gridCol w="265176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Priority</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Action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Owner</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Due</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Acceptance </a:t>
                      </a:r>
                      <a:pPr indent="0" marL="0">
                        <a:buNone/>
                      </a:pPr>
                      <a:r>
                        <a:rPr lang="en-US" sz="1000" b="1" dirty="0">
                          <a:solidFill>
                            <a:srgbClr val="FFFFFF"/>
                          </a:solidFill>
                          <a:latin typeface="Arial" pitchFamily="34" charset="0"/>
                          <a:ea typeface="Arial" pitchFamily="34" charset="-122"/>
                          <a:cs typeface="Arial" pitchFamily="34" charset="-120"/>
                        </a:rPr>
                        <a:t>criteria</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Define </a:t>
                      </a:r>
                      <a:pPr indent="0" marL="0">
                        <a:buNone/>
                      </a:pPr>
                      <a:r>
                        <a:rPr lang="en-US" sz="900" dirty="0">
                          <a:solidFill>
                            <a:srgbClr val="1A2233"/>
                          </a:solidFill>
                          <a:latin typeface="Arial" pitchFamily="34" charset="0"/>
                          <a:ea typeface="Arial" pitchFamily="34" charset="-122"/>
                          <a:cs typeface="Arial" pitchFamily="34" charset="-120"/>
                        </a:rPr>
                        <a:t>protected, </a:t>
                      </a:r>
                      <a:pPr indent="0" marL="0">
                        <a:buNone/>
                      </a:pPr>
                      <a:r>
                        <a:rPr lang="en-US" sz="900" dirty="0">
                          <a:solidFill>
                            <a:srgbClr val="1A2233"/>
                          </a:solidFill>
                          <a:latin typeface="Arial" pitchFamily="34" charset="0"/>
                          <a:ea typeface="Arial" pitchFamily="34" charset="-122"/>
                          <a:cs typeface="Arial" pitchFamily="34" charset="-120"/>
                        </a:rPr>
                        <a:t>role-based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workstreams </a:t>
                      </a:r>
                      <a:pPr indent="0" marL="0">
                        <a:buNone/>
                      </a:pPr>
                      <a:r>
                        <a:rPr lang="en-US" sz="900" dirty="0">
                          <a:solidFill>
                            <a:srgbClr val="1A2233"/>
                          </a:solidFill>
                          <a:latin typeface="Arial" pitchFamily="34" charset="0"/>
                          <a:ea typeface="Arial" pitchFamily="34" charset="-122"/>
                          <a:cs typeface="Arial" pitchFamily="34" charset="-120"/>
                        </a:rPr>
                        <a:t>connected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broader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with </a:t>
                      </a:r>
                      <a:pPr indent="0" marL="0">
                        <a:buNone/>
                      </a:pPr>
                      <a:r>
                        <a:rPr lang="en-US" sz="900" dirty="0">
                          <a:solidFill>
                            <a:srgbClr val="1A2233"/>
                          </a:solidFill>
                          <a:latin typeface="Arial" pitchFamily="34" charset="0"/>
                          <a:ea typeface="Arial" pitchFamily="34" charset="-122"/>
                          <a:cs typeface="Arial" pitchFamily="34" charset="-120"/>
                        </a:rPr>
                        <a:t>documented </a:t>
                      </a:r>
                      <a:pPr indent="0" marL="0">
                        <a:buNone/>
                      </a:pPr>
                      <a:r>
                        <a:rPr lang="en-US" sz="900" dirty="0">
                          <a:solidFill>
                            <a:srgbClr val="1A2233"/>
                          </a:solidFill>
                          <a:latin typeface="Arial" pitchFamily="34" charset="0"/>
                          <a:ea typeface="Arial" pitchFamily="34" charset="-122"/>
                          <a:cs typeface="Arial" pitchFamily="34" charset="-120"/>
                        </a:rPr>
                        <a:t>boundaries.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Privileged </a:t>
                      </a:r>
                      <a:pPr indent="0" marL="0">
                        <a:buNone/>
                      </a:pPr>
                      <a:r>
                        <a:rPr lang="en-US" sz="900" dirty="0">
                          <a:solidFill>
                            <a:srgbClr val="1A2233"/>
                          </a:solidFill>
                          <a:latin typeface="Arial" pitchFamily="34" charset="0"/>
                          <a:ea typeface="Arial" pitchFamily="34" charset="-122"/>
                          <a:cs typeface="Arial" pitchFamily="34" charset="-120"/>
                        </a:rPr>
                        <a:t>Collaboration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L3</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General </a:t>
                      </a:r>
                      <a:pPr indent="0" marL="0">
                        <a:buNone/>
                      </a:pPr>
                      <a:r>
                        <a:rPr lang="en-US" sz="900" dirty="0">
                          <a:solidFill>
                            <a:srgbClr val="1A2233"/>
                          </a:solidFill>
                          <a:latin typeface="Arial" pitchFamily="34" charset="0"/>
                          <a:ea typeface="Arial" pitchFamily="34" charset="-122"/>
                          <a:cs typeface="Arial" pitchFamily="34" charset="-120"/>
                        </a:rPr>
                        <a:t>Counsel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Privacy </a:t>
                      </a:r>
                      <a:pPr indent="0" marL="0">
                        <a:buNone/>
                      </a:pPr>
                      <a:r>
                        <a:rPr lang="en-US" sz="900" dirty="0">
                          <a:solidFill>
                            <a:srgbClr val="1A2233"/>
                          </a:solidFill>
                          <a:latin typeface="Arial" pitchFamily="34" charset="0"/>
                          <a:ea typeface="Arial" pitchFamily="34" charset="-122"/>
                          <a:cs typeface="Arial" pitchFamily="34" charset="-120"/>
                        </a:rPr>
                        <a:t>Counsel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2026-03-16</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workstreams </a:t>
                      </a:r>
                      <a:pPr indent="0" marL="0">
                        <a:buNone/>
                      </a:pPr>
                      <a:r>
                        <a:rPr lang="en-US" sz="900" dirty="0">
                          <a:solidFill>
                            <a:srgbClr val="1A2233"/>
                          </a:solidFill>
                          <a:latin typeface="Arial" pitchFamily="34" charset="0"/>
                          <a:ea typeface="Arial" pitchFamily="34" charset="-122"/>
                          <a:cs typeface="Arial" pitchFamily="34" charset="-120"/>
                        </a:rPr>
                        <a:t>have </a:t>
                      </a:r>
                      <a:pPr indent="0" marL="0">
                        <a:buNone/>
                      </a:pPr>
                      <a:r>
                        <a:rPr lang="en-US" sz="900" dirty="0">
                          <a:solidFill>
                            <a:srgbClr val="1A2233"/>
                          </a:solidFill>
                          <a:latin typeface="Arial" pitchFamily="34" charset="0"/>
                          <a:ea typeface="Arial" pitchFamily="34" charset="-122"/>
                          <a:cs typeface="Arial" pitchFamily="34" charset="-120"/>
                        </a:rPr>
                        <a:t>defined </a:t>
                      </a:r>
                      <a:pPr indent="0" marL="0">
                        <a:buNone/>
                      </a:pPr>
                      <a:r>
                        <a:rPr lang="en-US" sz="900" dirty="0">
                          <a:solidFill>
                            <a:srgbClr val="1A2233"/>
                          </a:solidFill>
                          <a:latin typeface="Arial" pitchFamily="34" charset="0"/>
                          <a:ea typeface="Arial" pitchFamily="34" charset="-122"/>
                          <a:cs typeface="Arial" pitchFamily="34" charset="-120"/>
                        </a:rPr>
                        <a:t>membership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linked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main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context.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Medium</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Deliver </a:t>
                      </a:r>
                      <a:pPr indent="0" marL="0">
                        <a:buNone/>
                      </a:pPr>
                      <a:r>
                        <a:rPr lang="en-US" sz="900" dirty="0">
                          <a:solidFill>
                            <a:srgbClr val="1A2233"/>
                          </a:solidFill>
                          <a:latin typeface="Arial" pitchFamily="34" charset="0"/>
                          <a:ea typeface="Arial" pitchFamily="34" charset="-122"/>
                          <a:cs typeface="Arial" pitchFamily="34" charset="-120"/>
                        </a:rPr>
                        <a:t>decision-ready </a:t>
                      </a:r>
                      <a:pPr indent="0" marL="0">
                        <a:buNone/>
                      </a:pPr>
                      <a:r>
                        <a:rPr lang="en-US" sz="900" dirty="0">
                          <a:solidFill>
                            <a:srgbClr val="1A2233"/>
                          </a:solidFill>
                          <a:latin typeface="Arial" pitchFamily="34" charset="0"/>
                          <a:ea typeface="Arial" pitchFamily="34" charset="-122"/>
                          <a:cs typeface="Arial" pitchFamily="34" charset="-120"/>
                        </a:rPr>
                        <a:t>context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executives </a:t>
                      </a:r>
                      <a:pPr indent="0" marL="0">
                        <a:buNone/>
                      </a:pPr>
                      <a:r>
                        <a:rPr lang="en-US" sz="900" dirty="0">
                          <a:solidFill>
                            <a:srgbClr val="1A2233"/>
                          </a:solidFill>
                          <a:latin typeface="Arial" pitchFamily="34" charset="0"/>
                          <a:ea typeface="Arial" pitchFamily="34" charset="-122"/>
                          <a:cs typeface="Arial" pitchFamily="34" charset="-120"/>
                        </a:rPr>
                        <a:t>as </a:t>
                      </a:r>
                      <a:pPr indent="0" marL="0">
                        <a:buNone/>
                      </a:pPr>
                      <a:r>
                        <a:rPr lang="en-US" sz="900" dirty="0">
                          <a:solidFill>
                            <a:srgbClr val="1A2233"/>
                          </a:solidFill>
                          <a:latin typeface="Arial" pitchFamily="34" charset="0"/>
                          <a:ea typeface="Arial" pitchFamily="34" charset="-122"/>
                          <a:cs typeface="Arial" pitchFamily="34" charset="-120"/>
                        </a:rPr>
                        <a:t>material </a:t>
                      </a:r>
                      <a:pPr indent="0" marL="0">
                        <a:buNone/>
                      </a:pPr>
                      <a:r>
                        <a:rPr lang="en-US" sz="900" dirty="0">
                          <a:solidFill>
                            <a:srgbClr val="1A2233"/>
                          </a:solidFill>
                          <a:latin typeface="Arial" pitchFamily="34" charset="0"/>
                          <a:ea typeface="Arial" pitchFamily="34" charset="-122"/>
                          <a:cs typeface="Arial" pitchFamily="34" charset="-120"/>
                        </a:rPr>
                        <a:t>facts </a:t>
                      </a:r>
                      <a:pPr indent="0" marL="0">
                        <a:buNone/>
                      </a:pPr>
                      <a:r>
                        <a:rPr lang="en-US" sz="900" dirty="0">
                          <a:solidFill>
                            <a:srgbClr val="1A2233"/>
                          </a:solidFill>
                          <a:latin typeface="Arial" pitchFamily="34" charset="0"/>
                          <a:ea typeface="Arial" pitchFamily="34" charset="-122"/>
                          <a:cs typeface="Arial" pitchFamily="34" charset="-120"/>
                        </a:rPr>
                        <a:t>change, </a:t>
                      </a:r>
                      <a:pPr indent="0" marL="0">
                        <a:buNone/>
                      </a:pPr>
                      <a:r>
                        <a:rPr lang="en-US" sz="900" dirty="0">
                          <a:solidFill>
                            <a:srgbClr val="1A2233"/>
                          </a:solidFill>
                          <a:latin typeface="Arial" pitchFamily="34" charset="0"/>
                          <a:ea typeface="Arial" pitchFamily="34" charset="-122"/>
                          <a:cs typeface="Arial" pitchFamily="34" charset="-120"/>
                        </a:rPr>
                        <a:t>without </a:t>
                      </a:r>
                      <a:pPr indent="0" marL="0">
                        <a:buNone/>
                      </a:pPr>
                      <a:r>
                        <a:rPr lang="en-US" sz="900" dirty="0">
                          <a:solidFill>
                            <a:srgbClr val="1A2233"/>
                          </a:solidFill>
                          <a:latin typeface="Arial" pitchFamily="34" charset="0"/>
                          <a:ea typeface="Arial" pitchFamily="34" charset="-122"/>
                          <a:cs typeface="Arial" pitchFamily="34" charset="-120"/>
                        </a:rPr>
                        <a:t>requiring </a:t>
                      </a:r>
                      <a:pPr indent="0" marL="0">
                        <a:buNone/>
                      </a:pPr>
                      <a:r>
                        <a:rPr lang="en-US" sz="900" dirty="0">
                          <a:solidFill>
                            <a:srgbClr val="1A2233"/>
                          </a:solidFill>
                          <a:latin typeface="Arial" pitchFamily="34" charset="0"/>
                          <a:ea typeface="Arial" pitchFamily="34" charset="-122"/>
                          <a:cs typeface="Arial" pitchFamily="34" charset="-120"/>
                        </a:rPr>
                        <a:t>them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follow </a:t>
                      </a:r>
                      <a:pPr indent="0" marL="0">
                        <a:buNone/>
                      </a:pPr>
                      <a:r>
                        <a:rPr lang="en-US" sz="900" dirty="0">
                          <a:solidFill>
                            <a:srgbClr val="1A2233"/>
                          </a:solidFill>
                          <a:latin typeface="Arial" pitchFamily="34" charset="0"/>
                          <a:ea typeface="Arial" pitchFamily="34" charset="-122"/>
                          <a:cs typeface="Arial" pitchFamily="34" charset="-120"/>
                        </a:rPr>
                        <a:t>every </a:t>
                      </a:r>
                      <a:pPr indent="0" marL="0">
                        <a:buNone/>
                      </a:pPr>
                      <a:r>
                        <a:rPr lang="en-US" sz="900" dirty="0">
                          <a:solidFill>
                            <a:srgbClr val="1A2233"/>
                          </a:solidFill>
                          <a:latin typeface="Arial" pitchFamily="34" charset="0"/>
                          <a:ea typeface="Arial" pitchFamily="34" charset="-122"/>
                          <a:cs typeface="Arial" pitchFamily="34" charset="-120"/>
                        </a:rPr>
                        <a:t>thread.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Executive </a:t>
                      </a:r>
                      <a:pPr indent="0" marL="0">
                        <a:buNone/>
                      </a:pPr>
                      <a:r>
                        <a:rPr lang="en-US" sz="900" dirty="0">
                          <a:solidFill>
                            <a:srgbClr val="1A2233"/>
                          </a:solidFill>
                          <a:latin typeface="Arial" pitchFamily="34" charset="0"/>
                          <a:ea typeface="Arial" pitchFamily="34" charset="-122"/>
                          <a:cs typeface="Arial" pitchFamily="34" charset="-120"/>
                        </a:rPr>
                        <a:t>Command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CISO </a:t>
                      </a:r>
                      <a:pPr indent="0" marL="0">
                        <a:buNone/>
                      </a:pPr>
                      <a:r>
                        <a:rPr lang="en-US" sz="900" dirty="0">
                          <a:solidFill>
                            <a:srgbClr val="1A2233"/>
                          </a:solidFill>
                          <a:latin typeface="Arial" pitchFamily="34" charset="0"/>
                          <a:ea typeface="Arial" pitchFamily="34" charset="-122"/>
                          <a:cs typeface="Arial" pitchFamily="34" charset="-120"/>
                        </a:rPr>
                        <a:t>with </a:t>
                      </a:r>
                      <a:pPr indent="0" marL="0">
                        <a:buNone/>
                      </a:pPr>
                      <a:r>
                        <a:rPr lang="en-US" sz="900" dirty="0">
                          <a:solidFill>
                            <a:srgbClr val="1A2233"/>
                          </a:solidFill>
                          <a:latin typeface="Arial" pitchFamily="34" charset="0"/>
                          <a:ea typeface="Arial" pitchFamily="34" charset="-122"/>
                          <a:cs typeface="Arial" pitchFamily="34" charset="-120"/>
                        </a:rPr>
                        <a:t>Chief </a:t>
                      </a:r>
                      <a:pPr indent="0" marL="0">
                        <a:buNone/>
                      </a:pPr>
                      <a:r>
                        <a:rPr lang="en-US" sz="900" dirty="0">
                          <a:solidFill>
                            <a:srgbClr val="1A2233"/>
                          </a:solidFill>
                          <a:latin typeface="Arial" pitchFamily="34" charset="0"/>
                          <a:ea typeface="Arial" pitchFamily="34" charset="-122"/>
                          <a:cs typeface="Arial" pitchFamily="34" charset="-120"/>
                        </a:rPr>
                        <a:t>of </a:t>
                      </a:r>
                      <a:pPr indent="0" marL="0">
                        <a:buNone/>
                      </a:pPr>
                      <a:r>
                        <a:rPr lang="en-US" sz="900" dirty="0">
                          <a:solidFill>
                            <a:srgbClr val="1A2233"/>
                          </a:solidFill>
                          <a:latin typeface="Arial" pitchFamily="34" charset="0"/>
                          <a:ea typeface="Arial" pitchFamily="34" charset="-122"/>
                          <a:cs typeface="Arial" pitchFamily="34" charset="-120"/>
                        </a:rPr>
                        <a:t>Staff</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2026-03-16</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Time </a:t>
                      </a:r>
                      <a:pPr indent="0" marL="0">
                        <a:buNone/>
                      </a:pPr>
                      <a:r>
                        <a:rPr lang="en-US" sz="900" dirty="0">
                          <a:solidFill>
                            <a:srgbClr val="1A2233"/>
                          </a:solidFill>
                          <a:latin typeface="Arial" pitchFamily="34" charset="0"/>
                          <a:ea typeface="Arial" pitchFamily="34" charset="-122"/>
                          <a:cs typeface="Arial" pitchFamily="34" charset="-120"/>
                        </a:rPr>
                        <a:t>from </a:t>
                      </a:r>
                      <a:pPr indent="0" marL="0">
                        <a:buNone/>
                      </a:pPr>
                      <a:r>
                        <a:rPr lang="en-US" sz="900" dirty="0">
                          <a:solidFill>
                            <a:srgbClr val="1A2233"/>
                          </a:solidFill>
                          <a:latin typeface="Arial" pitchFamily="34" charset="0"/>
                          <a:ea typeface="Arial" pitchFamily="34" charset="-122"/>
                          <a:cs typeface="Arial" pitchFamily="34" charset="-120"/>
                        </a:rPr>
                        <a:t>material </a:t>
                      </a:r>
                      <a:pPr indent="0" marL="0">
                        <a:buNone/>
                      </a:pPr>
                      <a:r>
                        <a:rPr lang="en-US" sz="900" dirty="0">
                          <a:solidFill>
                            <a:srgbClr val="1A2233"/>
                          </a:solidFill>
                          <a:latin typeface="Arial" pitchFamily="34" charset="0"/>
                          <a:ea typeface="Arial" pitchFamily="34" charset="-122"/>
                          <a:cs typeface="Arial" pitchFamily="34" charset="-120"/>
                        </a:rPr>
                        <a:t>change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executive </a:t>
                      </a:r>
                      <a:pPr indent="0" marL="0">
                        <a:buNone/>
                      </a:pPr>
                      <a:r>
                        <a:rPr lang="en-US" sz="900" dirty="0">
                          <a:solidFill>
                            <a:srgbClr val="1A2233"/>
                          </a:solidFill>
                          <a:latin typeface="Arial" pitchFamily="34" charset="0"/>
                          <a:ea typeface="Arial" pitchFamily="34" charset="-122"/>
                          <a:cs typeface="Arial" pitchFamily="34" charset="-120"/>
                        </a:rPr>
                        <a:t>update </a:t>
                      </a:r>
                      <a:pPr indent="0" marL="0">
                        <a:buNone/>
                      </a:pPr>
                      <a:r>
                        <a:rPr lang="en-US" sz="900" dirty="0">
                          <a:solidFill>
                            <a:srgbClr val="1A2233"/>
                          </a:solidFill>
                          <a:latin typeface="Arial" pitchFamily="34" charset="0"/>
                          <a:ea typeface="Arial" pitchFamily="34" charset="-122"/>
                          <a:cs typeface="Arial" pitchFamily="34" charset="-120"/>
                        </a:rPr>
                        <a:t>is </a:t>
                      </a:r>
                      <a:pPr indent="0" marL="0">
                        <a:buNone/>
                      </a:pPr>
                      <a:r>
                        <a:rPr lang="en-US" sz="900" dirty="0">
                          <a:solidFill>
                            <a:srgbClr val="1A2233"/>
                          </a:solidFill>
                          <a:latin typeface="Arial" pitchFamily="34" charset="0"/>
                          <a:ea typeface="Arial" pitchFamily="34" charset="-122"/>
                          <a:cs typeface="Arial" pitchFamily="34" charset="-120"/>
                        </a:rPr>
                        <a:t>measured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exercises.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90-DAY PLAN · DAYS 61–90</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Run a cross-functional communications-down exercise, measure outcomes, update plans.</a:t>
            </a:r>
            <a:endParaRPr lang="en-US" sz="11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47120" cy="914400"/>
        </p:xfrm>
        <a:graphic>
          <a:graphicData uri="http://schemas.openxmlformats.org/drawingml/2006/table">
            <a:tbl>
              <a:tblPr/>
              <a:tblGrid>
                <a:gridCol w="822960"/>
                <a:gridCol w="3383280"/>
                <a:gridCol w="1920240"/>
                <a:gridCol w="1463040"/>
                <a:gridCol w="1005840"/>
                <a:gridCol w="265176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Priority</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Action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Owner</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Due</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Acceptance </a:t>
                      </a:r>
                      <a:pPr indent="0" marL="0">
                        <a:buNone/>
                      </a:pPr>
                      <a:r>
                        <a:rPr lang="en-US" sz="1000" b="1" dirty="0">
                          <a:solidFill>
                            <a:srgbClr val="FFFFFF"/>
                          </a:solidFill>
                          <a:latin typeface="Arial" pitchFamily="34" charset="0"/>
                          <a:ea typeface="Arial" pitchFamily="34" charset="-122"/>
                          <a:cs typeface="Arial" pitchFamily="34" charset="-120"/>
                        </a:rPr>
                        <a:t>criteria</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Make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cross-functional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validate </a:t>
                      </a:r>
                      <a:pPr indent="0" marL="0">
                        <a:buNone/>
                      </a:pPr>
                      <a:r>
                        <a:rPr lang="en-US" sz="900" dirty="0">
                          <a:solidFill>
                            <a:srgbClr val="1A2233"/>
                          </a:solidFill>
                          <a:latin typeface="Arial" pitchFamily="34" charset="0"/>
                          <a:ea typeface="Arial" pitchFamily="34" charset="-122"/>
                          <a:cs typeface="Arial" pitchFamily="34" charset="-120"/>
                        </a:rPr>
                        <a:t>external </a:t>
                      </a:r>
                      <a:pPr indent="0" marL="0">
                        <a:buNone/>
                      </a:pPr>
                      <a:r>
                        <a:rPr lang="en-US" sz="900" dirty="0">
                          <a:solidFill>
                            <a:srgbClr val="1A2233"/>
                          </a:solidFill>
                          <a:latin typeface="Arial" pitchFamily="34" charset="0"/>
                          <a:ea typeface="Arial" pitchFamily="34" charset="-122"/>
                          <a:cs typeface="Arial" pitchFamily="34" charset="-120"/>
                        </a:rPr>
                        <a:t>access, </a:t>
                      </a:r>
                      <a:pPr indent="0" marL="0">
                        <a:buNone/>
                      </a:pPr>
                      <a:r>
                        <a:rPr lang="en-US" sz="900" dirty="0">
                          <a:solidFill>
                            <a:srgbClr val="1A2233"/>
                          </a:solidFill>
                          <a:latin typeface="Arial" pitchFamily="34" charset="0"/>
                          <a:ea typeface="Arial" pitchFamily="34" charset="-122"/>
                          <a:cs typeface="Arial" pitchFamily="34" charset="-120"/>
                        </a:rPr>
                        <a:t>executive </a:t>
                      </a:r>
                      <a:pPr indent="0" marL="0">
                        <a:buNone/>
                      </a:pPr>
                      <a:r>
                        <a:rPr lang="en-US" sz="900" dirty="0">
                          <a:solidFill>
                            <a:srgbClr val="1A2233"/>
                          </a:solidFill>
                          <a:latin typeface="Arial" pitchFamily="34" charset="0"/>
                          <a:ea typeface="Arial" pitchFamily="34" charset="-122"/>
                          <a:cs typeface="Arial" pitchFamily="34" charset="-120"/>
                        </a:rPr>
                        <a:t>updates,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handoffs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out-of-band </a:t>
                      </a:r>
                      <a:pPr indent="0" marL="0">
                        <a:buNone/>
                      </a:pPr>
                      <a:r>
                        <a:rPr lang="en-US" sz="900" dirty="0">
                          <a:solidFill>
                            <a:srgbClr val="1A2233"/>
                          </a:solidFill>
                          <a:latin typeface="Arial" pitchFamily="34" charset="0"/>
                          <a:ea typeface="Arial" pitchFamily="34" charset="-122"/>
                          <a:cs typeface="Arial" pitchFamily="34" charset="-120"/>
                        </a:rPr>
                        <a:t>environment.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Rehearsal </a:t>
                      </a:r>
                      <a:pPr indent="0" marL="0">
                        <a:buNone/>
                      </a:pPr>
                      <a:r>
                        <a:rPr lang="en-US" sz="900" dirty="0">
                          <a:solidFill>
                            <a:srgbClr val="1A2233"/>
                          </a:solidFill>
                          <a:latin typeface="Arial" pitchFamily="34" charset="0"/>
                          <a:ea typeface="Arial" pitchFamily="34" charset="-122"/>
                          <a:cs typeface="Arial" pitchFamily="34" charset="-120"/>
                        </a:rPr>
                        <a:t>&amp; </a:t>
                      </a:r>
                      <a:pPr indent="0" marL="0">
                        <a:buNone/>
                      </a:pPr>
                      <a:r>
                        <a:rPr lang="en-US" sz="900" dirty="0">
                          <a:solidFill>
                            <a:srgbClr val="1A2233"/>
                          </a:solidFill>
                          <a:latin typeface="Arial" pitchFamily="34" charset="0"/>
                          <a:ea typeface="Arial" pitchFamily="34" charset="-122"/>
                          <a:cs typeface="Arial" pitchFamily="34" charset="-120"/>
                        </a:rPr>
                        <a:t>Readiness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L3</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Coordinator</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2026-04-15</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communications, </a:t>
                      </a:r>
                      <a:pPr indent="0" marL="0">
                        <a:buNone/>
                      </a:pPr>
                      <a:r>
                        <a:rPr lang="en-US" sz="900" dirty="0">
                          <a:solidFill>
                            <a:srgbClr val="1A2233"/>
                          </a:solidFill>
                          <a:latin typeface="Arial" pitchFamily="34" charset="0"/>
                          <a:ea typeface="Arial" pitchFamily="34" charset="-122"/>
                          <a:cs typeface="Arial" pitchFamily="34" charset="-120"/>
                        </a:rPr>
                        <a:t>executives,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key </a:t>
                      </a:r>
                      <a:pPr indent="0" marL="0">
                        <a:buNone/>
                      </a:pPr>
                      <a:r>
                        <a:rPr lang="en-US" sz="900" dirty="0">
                          <a:solidFill>
                            <a:srgbClr val="1A2233"/>
                          </a:solidFill>
                          <a:latin typeface="Arial" pitchFamily="34" charset="0"/>
                          <a:ea typeface="Arial" pitchFamily="34" charset="-122"/>
                          <a:cs typeface="Arial" pitchFamily="34" charset="-120"/>
                        </a:rPr>
                        <a:t>partner </a:t>
                      </a:r>
                      <a:pPr indent="0" marL="0">
                        <a:buNone/>
                      </a:pPr>
                      <a:r>
                        <a:rPr lang="en-US" sz="900" dirty="0">
                          <a:solidFill>
                            <a:srgbClr val="1A2233"/>
                          </a:solidFill>
                          <a:latin typeface="Arial" pitchFamily="34" charset="0"/>
                          <a:ea typeface="Arial" pitchFamily="34" charset="-122"/>
                          <a:cs typeface="Arial" pitchFamily="34" charset="-120"/>
                        </a:rPr>
                        <a:t>participate; </a:t>
                      </a:r>
                      <a:pPr indent="0" marL="0">
                        <a:buNone/>
                      </a:pPr>
                      <a:r>
                        <a:rPr lang="en-US" sz="900" dirty="0">
                          <a:solidFill>
                            <a:srgbClr val="1A2233"/>
                          </a:solidFill>
                          <a:latin typeface="Arial" pitchFamily="34" charset="0"/>
                          <a:ea typeface="Arial" pitchFamily="34" charset="-122"/>
                          <a:cs typeface="Arial" pitchFamily="34" charset="-120"/>
                        </a:rPr>
                        <a:t>activation </a:t>
                      </a:r>
                      <a:pPr indent="0" marL="0">
                        <a:buNone/>
                      </a:pPr>
                      <a:r>
                        <a:rPr lang="en-US" sz="900" dirty="0">
                          <a:solidFill>
                            <a:srgbClr val="1A2233"/>
                          </a:solidFill>
                          <a:latin typeface="Arial" pitchFamily="34" charset="0"/>
                          <a:ea typeface="Arial" pitchFamily="34" charset="-122"/>
                          <a:cs typeface="Arial" pitchFamily="34" charset="-120"/>
                        </a:rPr>
                        <a:t>time </a:t>
                      </a:r>
                      <a:pPr indent="0" marL="0">
                        <a:buNone/>
                      </a:pPr>
                      <a:r>
                        <a:rPr lang="en-US" sz="900" dirty="0">
                          <a:solidFill>
                            <a:srgbClr val="1A2233"/>
                          </a:solidFill>
                          <a:latin typeface="Arial" pitchFamily="34" charset="0"/>
                          <a:ea typeface="Arial" pitchFamily="34" charset="-122"/>
                          <a:cs typeface="Arial" pitchFamily="34" charset="-120"/>
                        </a:rPr>
                        <a:t>is </a:t>
                      </a:r>
                      <a:pPr indent="0" marL="0">
                        <a:buNone/>
                      </a:pPr>
                      <a:r>
                        <a:rPr lang="en-US" sz="900" dirty="0">
                          <a:solidFill>
                            <a:srgbClr val="1A2233"/>
                          </a:solidFill>
                          <a:latin typeface="Arial" pitchFamily="34" charset="0"/>
                          <a:ea typeface="Arial" pitchFamily="34" charset="-122"/>
                          <a:cs typeface="Arial" pitchFamily="34" charset="-120"/>
                        </a:rPr>
                        <a:t>recorded.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MEASURES OF SUCCESS</a:t>
            </a:r>
            <a:endParaRPr lang="en-US" sz="2200" dirty="0"/>
          </a:p>
        </p:txBody>
      </p:sp>
      <p:sp>
        <p:nvSpPr>
          <p:cNvPr id="3" name="Text 1"/>
          <p:cNvSpPr/>
          <p:nvPr/>
        </p:nvSpPr>
        <p:spPr>
          <a:xfrm>
            <a:off x="457200" y="1097280"/>
            <a:ext cx="11247120" cy="3657600"/>
          </a:xfrm>
          <a:prstGeom prst="rect">
            <a:avLst/>
          </a:prstGeom>
          <a:noFill/>
          <a:ln/>
        </p:spPr>
        <p:txBody>
          <a:bodyPr wrap="square" rtlCol="0" anchor="t"/>
          <a:lstStyle/>
          <a:p>
            <a:pPr indent="0" marL="0">
              <a:spcAft>
                <a:spcPts val="800"/>
              </a:spcAft>
              <a:buNone/>
            </a:pPr>
            <a:r>
              <a:rPr lang="en-US" sz="1100" b="1" dirty="0">
                <a:solidFill>
                  <a:srgbClr val="1F3A93"/>
                </a:solidFill>
                <a:latin typeface="Arial" pitchFamily="34" charset="0"/>
                <a:ea typeface="Arial" pitchFamily="34" charset="-122"/>
                <a:cs typeface="Arial" pitchFamily="34" charset="-120"/>
              </a:rPr>
              <a:t>Independence from Affected Systems: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response channels (mail, chat, meetings, files) with a validated out-of-band equivalent.</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Activation &amp; Access: </a:t>
            </a:r>
            <a:pPr indent="0" marL="0">
              <a:spcAft>
                <a:spcPts val="800"/>
              </a:spcAft>
              <a:buNone/>
            </a:pPr>
            <a:r>
              <a:rPr lang="en-US" sz="1100" dirty="0">
                <a:solidFill>
                  <a:srgbClr val="1A2233"/>
                </a:solidFill>
                <a:latin typeface="Arial" pitchFamily="34" charset="0"/>
                <a:ea typeface="Arial" pitchFamily="34" charset="-122"/>
                <a:cs typeface="Arial" pitchFamily="34" charset="-120"/>
              </a:rPr>
              <a:t>Time to activate and reach the full team; % of responders and partners pre-provisioned.</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Privileged Collaboration: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incidents with legal work in privileged workstreams; # of off-platform legal threads.</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Executive Command: </a:t>
            </a:r>
            <a:pPr indent="0" marL="0">
              <a:spcAft>
                <a:spcPts val="800"/>
              </a:spcAft>
              <a:buNone/>
            </a:pPr>
            <a:r>
              <a:rPr lang="en-US" sz="1100" dirty="0">
                <a:solidFill>
                  <a:srgbClr val="1A2233"/>
                </a:solidFill>
                <a:latin typeface="Arial" pitchFamily="34" charset="0"/>
                <a:ea typeface="Arial" pitchFamily="34" charset="-122"/>
                <a:cs typeface="Arial" pitchFamily="34" charset="-120"/>
              </a:rPr>
              <a:t>Time from a material change to an executive update; % of executive decisions logged.</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Record Continuity: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out-of-band decisions captured in the record; hours spent rebuilding timelines.</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Rehearsal &amp; Readiness: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comms-down exercises per quarter; activation time in the most recent exercise.</a:t>
            </a:r>
            <a:endParaRPr lang="en-US" sz="1100" dirty="0"/>
          </a:p>
        </p:txBody>
      </p:sp>
      <p:sp>
        <p:nvSpPr>
          <p:cNvPr id="4" name="Text 2"/>
          <p:cNvSpPr/>
          <p:nvPr/>
        </p:nvSpPr>
        <p:spPr>
          <a:xfrm>
            <a:off x="457200" y="5029200"/>
            <a:ext cx="11247120" cy="1188720"/>
          </a:xfrm>
          <a:prstGeom prst="rect">
            <a:avLst/>
          </a:prstGeom>
          <a:noFill/>
          <a:ln/>
        </p:spPr>
        <p:txBody>
          <a:bodyPr wrap="square" rtlCol="0" anchor="t"/>
          <a:lstStyle/>
          <a:p>
            <a:pPr indent="0" marL="0">
              <a:buNone/>
            </a:pPr>
            <a:r>
              <a:rPr lang="en-US" sz="800" dirty="0">
                <a:solidFill>
                  <a:srgbClr val="5B6478"/>
                </a:solidFill>
                <a:latin typeface="Arial" pitchFamily="34" charset="0"/>
                <a:ea typeface="Arial" pitchFamily="34" charset="-122"/>
                <a:cs typeface="Arial" pitchFamily="34" charset="-120"/>
              </a:rPr>
              <a:t>This report reflects self-reported answers against the BreachRx Out-of-Band Communications Maturity Model. Recommendations are planning guidance, not legal advice, and do not guarantee incident outcomes, privilege, or regulatory compliance.</a:t>
            </a:r>
            <a:endParaRPr lang="en-US" sz="800" dirty="0"/>
          </a:p>
          <a:p>
            <a:pPr indent="0" marL="0">
              <a:buNone/>
            </a:pPr>
            <a:r>
              <a:rPr lang="en-US" sz="800" dirty="0">
                <a:solidFill>
                  <a:srgbClr val="5B6478"/>
                </a:solidFill>
                <a:latin typeface="Arial" pitchFamily="34" charset="0"/>
                <a:ea typeface="Arial" pitchFamily="34" charset="-122"/>
                <a:cs typeface="Arial" pitchFamily="34" charset="-120"/>
              </a:rPr>
              <a:t>Optional BreachRx capabilities are shown for reference only and are separate from the neutral recommendations. They do not assure legal privilege, regulatory compliance, or incident preparedness. Meetings was listed as Early Access in the source maturity model; confirm current availability before relying on it.</a:t>
            </a:r>
            <a:endParaRPr lang="en-US" sz="800" dirty="0"/>
          </a:p>
          <a:p>
            <a:pPr indent="0" marL="0">
              <a:buNone/>
            </a:pPr>
            <a:r>
              <a:rPr lang="en-US" sz="800" dirty="0">
                <a:solidFill>
                  <a:srgbClr val="5B6478"/>
                </a:solidFill>
                <a:latin typeface="Arial" pitchFamily="34" charset="0"/>
                <a:ea typeface="Arial" pitchFamily="34" charset="-122"/>
                <a:cs typeface="Arial" pitchFamily="34" charset="-120"/>
              </a:rPr>
              <a:t>Model oob-2026.1 · Rules rules-2026.1</a:t>
            </a:r>
            <a:endParaRPr lang="en-US" sz="8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BreachRx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Organization (illustrative) — Out-of-Band Readiness</dc:title>
  <dc:subject>PptxGenJS Presentation</dc:subject>
  <dc:creator>PptxGenJS</dc:creator>
  <cp:lastModifiedBy>PptxGenJS</cp:lastModifiedBy>
  <cp:revision>1</cp:revision>
  <dcterms:created xsi:type="dcterms:W3CDTF">2026-11-04T18:21:54Z</dcterms:created>
  <dcterms:modified xsi:type="dcterms:W3CDTF">2026-11-04T18:21:54Z</dcterms:modified>
</cp:coreProperties>
</file>